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8"/>
  </p:notesMasterIdLst>
  <p:sldIdLst>
    <p:sldId id="268" r:id="rId3"/>
    <p:sldId id="271" r:id="rId4"/>
    <p:sldId id="269" r:id="rId5"/>
    <p:sldId id="270" r:id="rId6"/>
    <p:sldId id="256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5031"/>
    <a:srgbClr val="FFFFB3"/>
    <a:srgbClr val="D7FDA9"/>
    <a:srgbClr val="CCFC92"/>
    <a:srgbClr val="9EFA2E"/>
    <a:srgbClr val="29FFC7"/>
    <a:srgbClr val="EFBBBB"/>
    <a:srgbClr val="FF0000"/>
    <a:srgbClr val="FAFECA"/>
    <a:srgbClr val="376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>
      <p:cViewPr varScale="1">
        <p:scale>
          <a:sx n="108" d="100"/>
          <a:sy n="108" d="100"/>
        </p:scale>
        <p:origin x="16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FDF4D-91B7-43FD-B75A-87966D186540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896-F6F6-4FDE-B004-BFD057B8A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7603035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449566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2" y="685800"/>
            <a:ext cx="5162550" cy="4876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781323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1B4FB-99D8-4D70-8D6B-60000F557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DC01C7-3086-435C-ACDC-FF6E8129F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21CC32-C38A-458D-87AA-B6972565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3DEDB3-4C95-4BE5-A853-3E0F3A37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34FE60-7C52-4DEB-B28E-4D90FB62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9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DD5A9-1010-49E1-A3B4-42C97995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46050C-9DC5-4D5B-B909-FCC1A13F9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A40EA3-CA46-4320-99D5-20F1BEF6A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58C140-7D15-4B88-8818-95175793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3D4219-9FE6-4F7C-89EA-B3C84838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2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99B013-FC2D-476B-A3F0-6809F070E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30DB22-3379-4A9A-94E1-AE032131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FE7121-C528-43D3-A23B-EFD79F96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9AEABB-4442-4E8F-85D8-B17CA6A8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4D3AA7-8384-40A5-899B-751DEA92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04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EE50E-D449-40E9-9039-8CCADF1B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50839-BC43-41C8-A429-6D1604698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A34C99-9E6B-44F4-8F19-C57CFF4F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B347E-172F-4217-AF96-B3ECE049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768ED8-0FC7-4F91-9B31-3370A3F2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1B9FB4-86C5-4B2D-AA27-4DD3D89FC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44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D5732-21D0-4E39-92CA-7D05C686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DE5C5A-C577-4C02-8502-5FCC4B2FF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A1F6CF-CAEE-47C9-AEC5-AC1A62540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43E6B5-7349-402E-AF18-55023D75E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8DF34E-3FC6-4C13-A1B1-9CAA46B3D2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E1A7DA-DA89-41D7-B492-B3073DEF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3DF65E-A467-49A9-BA60-921D1F6B5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28D4A2-B488-47D7-9CA3-BA865975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14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18D3B-8D79-4177-8964-BF553C13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0E5854-F33A-4DE9-95E7-AA04E72D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1FE033-D81F-48D7-863A-8DDA6627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B0C0DDA-BF9A-4617-B1F3-45B2EB6C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49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403065-E146-4544-B04D-774C33BAA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02195C-5214-4FE8-A3A9-DE7FFE7D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A9923F-1A1F-4B49-8482-C8D53A51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99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688E3-06CC-49DB-BE7D-26D63E9F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A7203-64A1-4375-B9BE-9D37CB81C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3E4612-7CD7-41EF-9D8E-6EA4A4840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203B04-5CEF-481B-8C9B-A9BC2153E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B7E806-77DD-4F1A-A7F1-67164DB31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8466E8-CE32-4E45-8894-164148170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5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73067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F37D39-EF33-47E5-BB57-5C100594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F4814C-735C-46C9-A24D-E83F50C1C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E1570A-2D9A-4EFB-B34D-811932CC6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EB0557-A457-49B6-AC60-D09E04DE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7A8225-D65D-4891-8370-31662B92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677226-02DC-4D4D-80C1-27C8679F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45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95C96-8495-4087-BC3D-264C72BD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39D920-FEAC-4DE8-B07E-801128F9F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A8D07-8E49-4D26-93F4-957F6A3A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722CF-45FF-4336-B7BA-1C8D71EE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441283-2499-4A6A-9BBC-65A60993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527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59E4372-BD34-4A7C-A8B1-103DED6FE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2D9A46-25CD-46BB-8471-7EC6C4A4B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D25857-4308-4EDA-A5B7-5DC7ABD6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5E60CC-66B1-4B40-85A2-BE5660F4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240AD-3A42-4631-BA19-95DC1ECF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88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249521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95889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24407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660771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481987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282188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914653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31684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5BF66E-A658-4BFB-8C57-8BE09118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5D5B43-2472-48DC-8CB5-CD5D98B16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ACC505-50D8-45DE-905D-60D2431D2A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6A6A-22AD-4717-8933-1A6F278B87EB}" type="datetimeFigureOut">
              <a:rPr lang="ru-RU" smtClean="0"/>
              <a:t>08.06.2022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E7C085-5F47-450A-96F8-91F010D89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1ED530-FE6E-4F47-97D1-115B1635D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5422-DD29-4CA3-931F-7ADC18D52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4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222496" y="4414125"/>
            <a:ext cx="8712740" cy="2327243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5234" y="1319522"/>
            <a:ext cx="8712968" cy="3010799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9" descr="russ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5" y="1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Скругленный прямоугольник 33"/>
          <p:cNvSpPr/>
          <p:nvPr/>
        </p:nvSpPr>
        <p:spPr bwMode="auto">
          <a:xfrm>
            <a:off x="550439" y="1622165"/>
            <a:ext cx="3589513" cy="1004613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Военнослужащие, сотрудники органов внутренних дел, подлежащие увольнению с военной службы (службы), приравненные лица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(Минобороны, ФСБ, ФСО, МВД, МЧС, ФСИН, ГУСП, </a:t>
            </a:r>
            <a:r>
              <a:rPr lang="ru-RU" sz="1200" b="1" kern="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Росгвардия</a:t>
            </a:r>
            <a:r>
              <a:rPr lang="ru-RU" sz="1200" b="1" kern="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91527" y="2906584"/>
            <a:ext cx="2509393" cy="86560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признанные установленным порядком вынужденными переселенцами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4559966" y="2906584"/>
            <a:ext cx="2232248" cy="86560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выезжающие из районов Крайнего Севера и приравненных к ним местностей</a:t>
            </a: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4771266" y="1597596"/>
            <a:ext cx="3816424" cy="102837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ликвидации последствий радиационной катастрофы на Чернобыльской АЭС, а аварии на ПО «Маяк», и приравненные к ним лица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2915818" y="2916756"/>
            <a:ext cx="1507692" cy="842791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подлежащие</a:t>
            </a:r>
            <a:r>
              <a:rPr kumimoji="0" lang="ru-RU" sz="12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переселению из ЗАТО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67644" y="3911745"/>
            <a:ext cx="6336704" cy="307777"/>
          </a:xfrm>
          <a:prstGeom prst="rect">
            <a:avLst/>
          </a:prstGeom>
          <a:gradFill>
            <a:gsLst>
              <a:gs pos="0">
                <a:srgbClr val="C0504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ГОСУДАРСТВЕННЫХ ЖИЛИЩНЫХ СЕРТИФИКАТОВ</a:t>
            </a:r>
          </a:p>
        </p:txBody>
      </p:sp>
      <p:sp>
        <p:nvSpPr>
          <p:cNvPr id="47" name="Скругленный прямоугольник 46"/>
          <p:cNvSpPr/>
          <p:nvPr/>
        </p:nvSpPr>
        <p:spPr bwMode="auto">
          <a:xfrm>
            <a:off x="370643" y="5123124"/>
            <a:ext cx="4052867" cy="73627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уволенные с военной службы (службы), и приравненные к ним лица, вставшие до 01.01.2005 на учет в качестве нуждающихся в улучшении жилищных условий в органах местного самоуправления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03596" y="4588964"/>
            <a:ext cx="8712740" cy="430887"/>
          </a:xfrm>
          <a:prstGeom prst="rect">
            <a:avLst/>
          </a:prstGeom>
          <a:gradFill>
            <a:gsLst>
              <a:gs pos="0">
                <a:srgbClr val="C0504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В РЕГИОНАЛЬНЫЕ</a:t>
            </a:r>
            <a:r>
              <a:rPr kumimoji="0" lang="ru-RU" sz="1200" b="1" i="0" u="none" strike="noStrike" kern="0" cap="none" spc="0" normalizeH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БЮДЖЕТЫ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переданных Российской Федерации полномочий по обеспечению жильем отдельных категорий граждан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6876258" y="2898723"/>
            <a:ext cx="1941808" cy="842791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подлежащие</a:t>
            </a:r>
            <a:r>
              <a:rPr kumimoji="0" lang="ru-RU" sz="12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переселению с комплекса «БАЙКОНУР»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445" y="-16656"/>
            <a:ext cx="81009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«Обеспечение доступным и комфортным жильем и коммунальными услугами граждан Российской Федерации»</a:t>
            </a:r>
          </a:p>
        </p:txBody>
      </p:sp>
      <p:pic>
        <p:nvPicPr>
          <p:cNvPr id="18" name="Picture 4" descr="Знак ГЖС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5F9"/>
              </a:clrFrom>
              <a:clrTo>
                <a:srgbClr val="FAF5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50916"/>
            <a:ext cx="454818" cy="23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Знак ГЖС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5F9"/>
              </a:clrFrom>
              <a:clrTo>
                <a:srgbClr val="FAF5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751" y="3950916"/>
            <a:ext cx="454818" cy="23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Блок-схема: дисплей 19"/>
          <p:cNvSpPr/>
          <p:nvPr/>
        </p:nvSpPr>
        <p:spPr>
          <a:xfrm>
            <a:off x="8530034" y="29520"/>
            <a:ext cx="576063" cy="576064"/>
          </a:xfrm>
          <a:prstGeom prst="flowChartDispla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4720490" y="5115207"/>
            <a:ext cx="4052867" cy="73627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Граждане, уволенные с военной службы из Вооруженных Сил Украины до 14.03.2014, постоянно</a:t>
            </a:r>
            <a:r>
              <a:rPr kumimoji="0" lang="ru-RU" sz="1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проживающие на территории Республики Крым и </a:t>
            </a:r>
            <a:r>
              <a:rPr kumimoji="0" lang="ru-RU" sz="1000" b="1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г.Севастополя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багетная рамка 2">
            <a:extLst>
              <a:ext uri="{FF2B5EF4-FFF2-40B4-BE49-F238E27FC236}">
                <a16:creationId xmlns:a16="http://schemas.microsoft.com/office/drawing/2014/main" id="{C111CEE9-D056-D5FD-D31A-030AFC8B479F}"/>
              </a:ext>
            </a:extLst>
          </p:cNvPr>
          <p:cNvSpPr/>
          <p:nvPr/>
        </p:nvSpPr>
        <p:spPr>
          <a:xfrm>
            <a:off x="203596" y="669832"/>
            <a:ext cx="8832900" cy="565886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Категории граждан, перед которыми имеются федеральные жилищные обязательства</a:t>
            </a:r>
          </a:p>
        </p:txBody>
      </p:sp>
      <p:sp>
        <p:nvSpPr>
          <p:cNvPr id="22" name="Скругленный прямоугольник 46">
            <a:extLst>
              <a:ext uri="{FF2B5EF4-FFF2-40B4-BE49-F238E27FC236}">
                <a16:creationId xmlns:a16="http://schemas.microsoft.com/office/drawing/2014/main" id="{1F569DC7-7BC9-876C-DA62-D37F9FF967E8}"/>
              </a:ext>
            </a:extLst>
          </p:cNvPr>
          <p:cNvSpPr/>
          <p:nvPr/>
        </p:nvSpPr>
        <p:spPr bwMode="auto">
          <a:xfrm>
            <a:off x="372873" y="5947211"/>
            <a:ext cx="2509395" cy="73627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Ветераны Великой Отечественной войны и приравненные к ним лица</a:t>
            </a:r>
          </a:p>
        </p:txBody>
      </p:sp>
      <p:sp>
        <p:nvSpPr>
          <p:cNvPr id="23" name="Скругленный прямоугольник 46">
            <a:extLst>
              <a:ext uri="{FF2B5EF4-FFF2-40B4-BE49-F238E27FC236}">
                <a16:creationId xmlns:a16="http://schemas.microsoft.com/office/drawing/2014/main" id="{B8716BAD-10F7-3113-D262-9B945893B1C9}"/>
              </a:ext>
            </a:extLst>
          </p:cNvPr>
          <p:cNvSpPr/>
          <p:nvPr/>
        </p:nvSpPr>
        <p:spPr bwMode="auto">
          <a:xfrm>
            <a:off x="3309586" y="5947211"/>
            <a:ext cx="2509395" cy="73627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Ветераны боевых действий и приравненные к ним лица</a:t>
            </a:r>
          </a:p>
        </p:txBody>
      </p:sp>
      <p:sp>
        <p:nvSpPr>
          <p:cNvPr id="24" name="Скругленный прямоугольник 46">
            <a:extLst>
              <a:ext uri="{FF2B5EF4-FFF2-40B4-BE49-F238E27FC236}">
                <a16:creationId xmlns:a16="http://schemas.microsoft.com/office/drawing/2014/main" id="{09960D25-D290-7628-95FC-68766A2DBCC4}"/>
              </a:ext>
            </a:extLst>
          </p:cNvPr>
          <p:cNvSpPr/>
          <p:nvPr/>
        </p:nvSpPr>
        <p:spPr bwMode="auto">
          <a:xfrm>
            <a:off x="6276950" y="5932292"/>
            <a:ext cx="2509395" cy="73627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Инвалиды и семьи, имеющие детей-инвалидов</a:t>
            </a:r>
          </a:p>
        </p:txBody>
      </p:sp>
    </p:spTree>
    <p:extLst>
      <p:ext uri="{BB962C8B-B14F-4D97-AF65-F5344CB8AC3E}">
        <p14:creationId xmlns:p14="http://schemas.microsoft.com/office/powerpoint/2010/main" val="15454928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223" y="2027674"/>
            <a:ext cx="8712968" cy="3010799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9" descr="russ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5" y="1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Скругленный прямоугольник 33"/>
          <p:cNvSpPr/>
          <p:nvPr/>
        </p:nvSpPr>
        <p:spPr bwMode="auto">
          <a:xfrm>
            <a:off x="550439" y="2119313"/>
            <a:ext cx="3589513" cy="1004613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Молодые семьи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4782118" y="3763885"/>
            <a:ext cx="3803657" cy="86560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Дети-сироты и дети, оставшиеся без попечения родителей, лица из числа</a:t>
            </a: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4771266" y="2094744"/>
            <a:ext cx="3816424" cy="1028372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проживающие в непригодных для постоянного проживания помещениях, расположенных в зоне Байкало-Амурской магистрали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558224" y="3798106"/>
            <a:ext cx="3581727" cy="842791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 граждан из не предназначенных для проживания строений, созданных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промышленного освоения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Сибири и Дальнего Востока (БАЛКИ)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0451" y="1455999"/>
            <a:ext cx="8712740" cy="461665"/>
          </a:xfrm>
          <a:prstGeom prst="rect">
            <a:avLst/>
          </a:prstGeom>
          <a:gradFill>
            <a:gsLst>
              <a:gs pos="0">
                <a:srgbClr val="C0504D">
                  <a:lumMod val="60000"/>
                  <a:lumOff val="4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ИЗ ФЕДЕРАЛЬНОГО БЮДЖЕТА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бюджетам на </a:t>
            </a:r>
            <a:r>
              <a:rPr lang="ru-RU" sz="1200" b="1" kern="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200" b="1" kern="0" dirty="0">
                <a:solidFill>
                  <a:schemeClr val="bg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 по обеспечению жильем отдельных категорий граждан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445" y="-16656"/>
            <a:ext cx="81009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«Обеспечение доступным и комфортным жильем и коммунальными услугами граждан Российской Федерации»</a:t>
            </a:r>
          </a:p>
        </p:txBody>
      </p:sp>
      <p:sp>
        <p:nvSpPr>
          <p:cNvPr id="20" name="Блок-схема: дисплей 19"/>
          <p:cNvSpPr/>
          <p:nvPr/>
        </p:nvSpPr>
        <p:spPr>
          <a:xfrm>
            <a:off x="8530034" y="29520"/>
            <a:ext cx="576063" cy="576064"/>
          </a:xfrm>
          <a:prstGeom prst="flowChartDispla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" name="Прямоугольник: багетная рамка 2">
            <a:extLst>
              <a:ext uri="{FF2B5EF4-FFF2-40B4-BE49-F238E27FC236}">
                <a16:creationId xmlns:a16="http://schemas.microsoft.com/office/drawing/2014/main" id="{C111CEE9-D056-D5FD-D31A-030AFC8B479F}"/>
              </a:ext>
            </a:extLst>
          </p:cNvPr>
          <p:cNvSpPr/>
          <p:nvPr/>
        </p:nvSpPr>
        <p:spPr>
          <a:xfrm>
            <a:off x="206948" y="696744"/>
            <a:ext cx="8832900" cy="723819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Категории граждан, которые имеют право </a:t>
            </a:r>
          </a:p>
          <a:p>
            <a:pPr algn="ctr"/>
            <a:r>
              <a:rPr lang="ru-RU" b="1" dirty="0"/>
              <a:t>на государственную поддержку в улучшении жилищных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19409243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25" y="1161845"/>
            <a:ext cx="8712968" cy="5202436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32" name="Рисунок 9" descr="russ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5" y="1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05780" y="448549"/>
            <a:ext cx="853244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государственных жилищных сертификатов (итоги 2021 года)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(выдано 4 349 ГЖС на сумму 11 977,9 млн. рублей)</a:t>
            </a: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549243" y="1772816"/>
            <a:ext cx="3589513" cy="111030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Военнослужащие, сотрудники органов внутренних дел, подлежащие увольнению с военной службы (службы), приравненные лица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(Минобороны, ФСБ, ФСО, МВД, МЧС, ФСИН,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ГУСП, </a:t>
            </a:r>
            <a:r>
              <a:rPr lang="ru-RU" sz="1200" b="1" kern="0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Росгвардия</a:t>
            </a:r>
            <a:r>
              <a:rPr lang="ru-RU" sz="1200" b="1" kern="0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525666" y="4149080"/>
            <a:ext cx="2509393" cy="828092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признанные установленным порядком вынужденными переселенцами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5956004" y="4151297"/>
            <a:ext cx="2647536" cy="828092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выезжающие из районов Крайнего Севера и приравненных к ним местностей</a:t>
            </a: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4283968" y="1781473"/>
            <a:ext cx="2269958" cy="983805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пострадавшие в результате радиационных аварий и катастроф, и приравненные к ним лица</a:t>
            </a: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3185373" y="4151297"/>
            <a:ext cx="2587758" cy="830517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подлежащие переселению из закрытых административно-территориальных образований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71547"/>
              </p:ext>
            </p:extLst>
          </p:nvPr>
        </p:nvGraphicFramePr>
        <p:xfrm>
          <a:off x="1043608" y="2907970"/>
          <a:ext cx="2644121" cy="789124"/>
        </p:xfrm>
        <a:graphic>
          <a:graphicData uri="http://schemas.openxmlformats.org/drawingml/2006/table">
            <a:tbl>
              <a:tblPr firstRow="1" bandRow="1"/>
              <a:tblGrid>
                <a:gridCol w="123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1 392,7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 bwMode="auto">
          <a:xfrm>
            <a:off x="6706326" y="1785803"/>
            <a:ext cx="2114146" cy="983805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Подлежащие переселению с комплекса «Байконур»</a:t>
            </a:r>
          </a:p>
        </p:txBody>
      </p:sp>
      <p:sp>
        <p:nvSpPr>
          <p:cNvPr id="24" name="Блок-схема: дисплей 23"/>
          <p:cNvSpPr/>
          <p:nvPr/>
        </p:nvSpPr>
        <p:spPr>
          <a:xfrm>
            <a:off x="8530034" y="29520"/>
            <a:ext cx="576063" cy="576064"/>
          </a:xfrm>
          <a:prstGeom prst="flowChartDispla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6788A06F-110B-4E01-9CF9-D40CC08DA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62026"/>
              </p:ext>
            </p:extLst>
          </p:nvPr>
        </p:nvGraphicFramePr>
        <p:xfrm>
          <a:off x="611560" y="5016646"/>
          <a:ext cx="2351491" cy="789124"/>
        </p:xfrm>
        <a:graphic>
          <a:graphicData uri="http://schemas.openxmlformats.org/drawingml/2006/table">
            <a:tbl>
              <a:tblPr firstRow="1" bandRow="1"/>
              <a:tblGrid>
                <a:gridCol w="109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1 811,7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B3F0D9A8-2FAE-980D-55B0-3E72C0FA6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18658"/>
              </p:ext>
            </p:extLst>
          </p:nvPr>
        </p:nvGraphicFramePr>
        <p:xfrm>
          <a:off x="3303506" y="5004688"/>
          <a:ext cx="2351491" cy="789124"/>
        </p:xfrm>
        <a:graphic>
          <a:graphicData uri="http://schemas.openxmlformats.org/drawingml/2006/table">
            <a:tbl>
              <a:tblPr firstRow="1" bandRow="1"/>
              <a:tblGrid>
                <a:gridCol w="109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429,1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63A87255-0FFE-437C-DA99-74E8E2430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0217"/>
              </p:ext>
            </p:extLst>
          </p:nvPr>
        </p:nvGraphicFramePr>
        <p:xfrm>
          <a:off x="6124830" y="5004688"/>
          <a:ext cx="2351491" cy="789124"/>
        </p:xfrm>
        <a:graphic>
          <a:graphicData uri="http://schemas.openxmlformats.org/drawingml/2006/table">
            <a:tbl>
              <a:tblPr firstRow="1" bandRow="1"/>
              <a:tblGrid>
                <a:gridCol w="109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1 801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4 351,9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id="{24E4091A-9085-554D-A777-C96B0F0B9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65905"/>
              </p:ext>
            </p:extLst>
          </p:nvPr>
        </p:nvGraphicFramePr>
        <p:xfrm>
          <a:off x="6804248" y="2791059"/>
          <a:ext cx="2013817" cy="972004"/>
        </p:xfrm>
        <a:graphic>
          <a:graphicData uri="http://schemas.openxmlformats.org/drawingml/2006/table">
            <a:tbl>
              <a:tblPr firstRow="1" bandRow="1"/>
              <a:tblGrid>
                <a:gridCol w="940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1 344,9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id="{0F4B018F-1676-0E71-EC68-8E8F8FD5A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94975"/>
              </p:ext>
            </p:extLst>
          </p:nvPr>
        </p:nvGraphicFramePr>
        <p:xfrm>
          <a:off x="4415632" y="2768453"/>
          <a:ext cx="2013817" cy="972004"/>
        </p:xfrm>
        <a:graphic>
          <a:graphicData uri="http://schemas.openxmlformats.org/drawingml/2006/table">
            <a:tbl>
              <a:tblPr firstRow="1" bandRow="1"/>
              <a:tblGrid>
                <a:gridCol w="940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ГЖС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</a:t>
                      </a:r>
                    </a:p>
                    <a:p>
                      <a:pPr algn="ctr"/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9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</a:t>
                      </a:r>
                    </a:p>
                  </a:txBody>
                  <a:tcPr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ru-RU" sz="12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2 386,9</a:t>
                      </a:r>
                    </a:p>
                  </a:txBody>
                  <a:tcPr>
                    <a:lnL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9220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799" y="1389708"/>
            <a:ext cx="8712968" cy="2399332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32" name="Рисунок 9" descr="russi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25" y="1"/>
            <a:ext cx="5334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230222" y="865997"/>
            <a:ext cx="8712967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из федерального бюджета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бюджетам на обеспечение жильем отдельных категорий граждан. Итоги 2021 года </a:t>
            </a:r>
            <a:r>
              <a:rPr lang="ru-RU" sz="1400" b="1" i="1" dirty="0">
                <a:solidFill>
                  <a:srgbClr val="FFFF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(обеспечено жильем 4 384 семьи очередника)</a:t>
            </a: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272424" y="1449159"/>
            <a:ext cx="4155560" cy="1150091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уволенные с военной службы (службы), и приравненные к ним лица, принятые до 1 января 2005 года на учет в качестве нуждающихся в улучшении жилищных условий в органах местного самоуправления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08.12.2010 № 342-ФЗ)</a:t>
            </a: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291525" y="2700935"/>
            <a:ext cx="2587758" cy="728065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Великой Отечественной войны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07.05.2008 № 714</a:t>
            </a: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6147851" y="2662469"/>
            <a:ext cx="2647536" cy="766531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и семьи, имеющие детей-инвалидов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24.11.1994 № 181-ФЗ</a:t>
            </a: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3278121" y="2683677"/>
            <a:ext cx="2587758" cy="745323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боевых действий и приравненные к ним лица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12.01.1995 № 5-ФЗ</a:t>
            </a:r>
            <a:endParaRPr lang="ru-RU" sz="12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4572000" y="1451099"/>
            <a:ext cx="4246065" cy="1094350"/>
          </a:xfrm>
          <a:prstGeom prst="round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 cap="flat" cmpd="sng" algn="ctr">
            <a:solidFill>
              <a:srgbClr val="3A7DCE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категории граждан, постоянно проживающие на территории Республики Крым </a:t>
            </a:r>
            <a:b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г. Севастополя, уволенные из Вооруженных Сил Украины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i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(Указ Президента РФ от 22.03.2018 № 116)</a:t>
            </a:r>
          </a:p>
        </p:txBody>
      </p:sp>
      <p:sp>
        <p:nvSpPr>
          <p:cNvPr id="24" name="Блок-схема: дисплей 23"/>
          <p:cNvSpPr/>
          <p:nvPr/>
        </p:nvSpPr>
        <p:spPr>
          <a:xfrm>
            <a:off x="8530034" y="29520"/>
            <a:ext cx="576063" cy="576064"/>
          </a:xfrm>
          <a:prstGeom prst="flowChartDispla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3" name="Шестиугольник 2">
            <a:extLst>
              <a:ext uri="{FF2B5EF4-FFF2-40B4-BE49-F238E27FC236}">
                <a16:creationId xmlns:a16="http://schemas.microsoft.com/office/drawing/2014/main" id="{2DA4185D-3608-3805-07ED-803583965FA3}"/>
              </a:ext>
            </a:extLst>
          </p:cNvPr>
          <p:cNvSpPr/>
          <p:nvPr/>
        </p:nvSpPr>
        <p:spPr>
          <a:xfrm>
            <a:off x="3811737" y="2046879"/>
            <a:ext cx="616247" cy="4019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8</a:t>
            </a:r>
          </a:p>
        </p:txBody>
      </p:sp>
      <p:sp>
        <p:nvSpPr>
          <p:cNvPr id="19" name="Шестиугольник 18">
            <a:extLst>
              <a:ext uri="{FF2B5EF4-FFF2-40B4-BE49-F238E27FC236}">
                <a16:creationId xmlns:a16="http://schemas.microsoft.com/office/drawing/2014/main" id="{FF26B639-468E-8A54-F588-5C13C79F5243}"/>
              </a:ext>
            </a:extLst>
          </p:cNvPr>
          <p:cNvSpPr/>
          <p:nvPr/>
        </p:nvSpPr>
        <p:spPr>
          <a:xfrm>
            <a:off x="8201818" y="2117697"/>
            <a:ext cx="616247" cy="40196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77</a:t>
            </a: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DA096971-3D68-76C7-1283-ADE68B420A80}"/>
              </a:ext>
            </a:extLst>
          </p:cNvPr>
          <p:cNvSpPr/>
          <p:nvPr/>
        </p:nvSpPr>
        <p:spPr>
          <a:xfrm>
            <a:off x="2225960" y="3243398"/>
            <a:ext cx="683547" cy="29379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603</a:t>
            </a: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D718D5EB-E170-3CAF-C823-657865B21D70}"/>
              </a:ext>
            </a:extLst>
          </p:cNvPr>
          <p:cNvSpPr/>
          <p:nvPr/>
        </p:nvSpPr>
        <p:spPr>
          <a:xfrm>
            <a:off x="5010143" y="3250446"/>
            <a:ext cx="848832" cy="2796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1 763</a:t>
            </a:r>
          </a:p>
        </p:txBody>
      </p:sp>
      <p:sp>
        <p:nvSpPr>
          <p:cNvPr id="25" name="Шестиугольник 24">
            <a:extLst>
              <a:ext uri="{FF2B5EF4-FFF2-40B4-BE49-F238E27FC236}">
                <a16:creationId xmlns:a16="http://schemas.microsoft.com/office/drawing/2014/main" id="{242A6503-D806-0163-9E11-6E0663BAC9B1}"/>
              </a:ext>
            </a:extLst>
          </p:cNvPr>
          <p:cNvSpPr/>
          <p:nvPr/>
        </p:nvSpPr>
        <p:spPr>
          <a:xfrm>
            <a:off x="7933244" y="3243398"/>
            <a:ext cx="856624" cy="28220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1 933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3FF5F51-977D-DF0D-84EC-326A50A2270D}"/>
              </a:ext>
            </a:extLst>
          </p:cNvPr>
          <p:cNvSpPr/>
          <p:nvPr/>
        </p:nvSpPr>
        <p:spPr>
          <a:xfrm>
            <a:off x="230223" y="4431200"/>
            <a:ext cx="8712968" cy="2122659"/>
          </a:xfrm>
          <a:prstGeom prst="rect">
            <a:avLst/>
          </a:prstGeom>
          <a:solidFill>
            <a:srgbClr val="FFFFB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33">
            <a:extLst>
              <a:ext uri="{FF2B5EF4-FFF2-40B4-BE49-F238E27FC236}">
                <a16:creationId xmlns:a16="http://schemas.microsoft.com/office/drawing/2014/main" id="{4D7AEBBC-EB9B-855C-6BCC-446076A50704}"/>
              </a:ext>
            </a:extLst>
          </p:cNvPr>
          <p:cNvSpPr/>
          <p:nvPr/>
        </p:nvSpPr>
        <p:spPr bwMode="auto">
          <a:xfrm>
            <a:off x="291525" y="4522840"/>
            <a:ext cx="4306095" cy="591154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Молодые семьи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35">
            <a:extLst>
              <a:ext uri="{FF2B5EF4-FFF2-40B4-BE49-F238E27FC236}">
                <a16:creationId xmlns:a16="http://schemas.microsoft.com/office/drawing/2014/main" id="{C43A9769-5D6D-813E-D6AA-25496C895D6B}"/>
              </a:ext>
            </a:extLst>
          </p:cNvPr>
          <p:cNvSpPr/>
          <p:nvPr/>
        </p:nvSpPr>
        <p:spPr bwMode="auto">
          <a:xfrm>
            <a:off x="4963586" y="5406901"/>
            <a:ext cx="3803657" cy="610265"/>
          </a:xfrm>
          <a:prstGeom prst="roundRect">
            <a:avLst/>
          </a:prstGeom>
          <a:solidFill>
            <a:srgbClr val="2E5031"/>
          </a:soli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Дети-сироты и дети, оставшиеся без попечения родителей, лица из числа</a:t>
            </a:r>
          </a:p>
        </p:txBody>
      </p:sp>
      <p:sp>
        <p:nvSpPr>
          <p:cNvPr id="37" name="Скругленный прямоугольник 37">
            <a:extLst>
              <a:ext uri="{FF2B5EF4-FFF2-40B4-BE49-F238E27FC236}">
                <a16:creationId xmlns:a16="http://schemas.microsoft.com/office/drawing/2014/main" id="{E88FA6A4-18A8-1639-31F8-59FCCA515E7A}"/>
              </a:ext>
            </a:extLst>
          </p:cNvPr>
          <p:cNvSpPr/>
          <p:nvPr/>
        </p:nvSpPr>
        <p:spPr bwMode="auto">
          <a:xfrm>
            <a:off x="4973444" y="4509563"/>
            <a:ext cx="3816424" cy="61026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проживающие в непригодных для постоянного проживания помещениях, расположенных в зоне БАМ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38">
            <a:extLst>
              <a:ext uri="{FF2B5EF4-FFF2-40B4-BE49-F238E27FC236}">
                <a16:creationId xmlns:a16="http://schemas.microsoft.com/office/drawing/2014/main" id="{335DEC07-3033-4054-2A94-E0E42732BF4E}"/>
              </a:ext>
            </a:extLst>
          </p:cNvPr>
          <p:cNvSpPr/>
          <p:nvPr/>
        </p:nvSpPr>
        <p:spPr bwMode="auto">
          <a:xfrm>
            <a:off x="342235" y="5426318"/>
            <a:ext cx="4280475" cy="565685"/>
          </a:xfrm>
          <a:prstGeom prst="round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 w="28575" cap="flat" cmpd="sng" algn="ctr">
            <a:solidFill>
              <a:srgbClr val="3A7DCE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Переселение граждан из не предназначенных для проживания строений, созданных в период промышленного освоения Сибири и Дальнего Востока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DF837AE-83A0-4619-BACB-22D3A42CADFB}"/>
              </a:ext>
            </a:extLst>
          </p:cNvPr>
          <p:cNvSpPr txBox="1"/>
          <p:nvPr/>
        </p:nvSpPr>
        <p:spPr>
          <a:xfrm>
            <a:off x="269446" y="3948613"/>
            <a:ext cx="8656349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из федерального бюджета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бюджетам на обеспечение жильем отдельных категорий граждан. Итоги 2021 года </a:t>
            </a:r>
            <a:r>
              <a:rPr lang="ru-RU" sz="1400" b="1" i="1" dirty="0">
                <a:solidFill>
                  <a:srgbClr val="FFFF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(обеспечено жильем 14 689 семей очередников)</a:t>
            </a:r>
          </a:p>
        </p:txBody>
      </p:sp>
      <p:sp>
        <p:nvSpPr>
          <p:cNvPr id="44" name="Прямоугольник: багетная рамка 43">
            <a:extLst>
              <a:ext uri="{FF2B5EF4-FFF2-40B4-BE49-F238E27FC236}">
                <a16:creationId xmlns:a16="http://schemas.microsoft.com/office/drawing/2014/main" id="{2591BE15-436C-48E1-0768-95369DBA4B6B}"/>
              </a:ext>
            </a:extLst>
          </p:cNvPr>
          <p:cNvSpPr/>
          <p:nvPr/>
        </p:nvSpPr>
        <p:spPr>
          <a:xfrm>
            <a:off x="717555" y="136987"/>
            <a:ext cx="7626644" cy="691279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МЕЖБЮДЖЕТНЫЕ ТРАНСФЕРТЫ</a:t>
            </a:r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5272D306-7E04-E488-51A7-A289BB5A2A31}"/>
              </a:ext>
            </a:extLst>
          </p:cNvPr>
          <p:cNvSpPr/>
          <p:nvPr/>
        </p:nvSpPr>
        <p:spPr>
          <a:xfrm>
            <a:off x="3563888" y="4825543"/>
            <a:ext cx="1008112" cy="2796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14 421</a:t>
            </a:r>
          </a:p>
        </p:txBody>
      </p:sp>
      <p:sp>
        <p:nvSpPr>
          <p:cNvPr id="46" name="Шестиугольник 45">
            <a:extLst>
              <a:ext uri="{FF2B5EF4-FFF2-40B4-BE49-F238E27FC236}">
                <a16:creationId xmlns:a16="http://schemas.microsoft.com/office/drawing/2014/main" id="{C1D4DC49-8A0B-04AA-946E-576B00DECCA7}"/>
              </a:ext>
            </a:extLst>
          </p:cNvPr>
          <p:cNvSpPr/>
          <p:nvPr/>
        </p:nvSpPr>
        <p:spPr>
          <a:xfrm>
            <a:off x="7941036" y="4909153"/>
            <a:ext cx="848832" cy="2796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234</a:t>
            </a: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id="{BF76C53E-7C17-39AF-68EC-016384A86C03}"/>
              </a:ext>
            </a:extLst>
          </p:cNvPr>
          <p:cNvSpPr/>
          <p:nvPr/>
        </p:nvSpPr>
        <p:spPr>
          <a:xfrm>
            <a:off x="3723168" y="5985232"/>
            <a:ext cx="848832" cy="27969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4471139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Цилиндр 3">
            <a:extLst>
              <a:ext uri="{FF2B5EF4-FFF2-40B4-BE49-F238E27FC236}">
                <a16:creationId xmlns:a16="http://schemas.microsoft.com/office/drawing/2014/main" id="{EB08C2CA-8283-4FF4-8053-3B04E17CF329}"/>
              </a:ext>
            </a:extLst>
          </p:cNvPr>
          <p:cNvSpPr/>
          <p:nvPr/>
        </p:nvSpPr>
        <p:spPr>
          <a:xfrm>
            <a:off x="168442" y="1513233"/>
            <a:ext cx="4594886" cy="4435337"/>
          </a:xfrm>
          <a:prstGeom prst="can">
            <a:avLst>
              <a:gd name="adj" fmla="val 7207"/>
            </a:avLst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812598C-4F48-4ED9-A3EF-3E6CFE656B6E}"/>
              </a:ext>
            </a:extLst>
          </p:cNvPr>
          <p:cNvSpPr/>
          <p:nvPr/>
        </p:nvSpPr>
        <p:spPr>
          <a:xfrm>
            <a:off x="0" y="857250"/>
            <a:ext cx="9144000" cy="544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ЕДИНЫЙ РЕЕСТР ГРАЖДАН, ПЕРЕД КОТОРЫМИ ИМЕЮТСЯ ФЕДЕРАЛЬНЫЕ ЖИЛИЩНЫЕ ОБЯЗАТЕЛЬСТВА </a:t>
            </a:r>
          </a:p>
          <a:p>
            <a:pPr algn="ctr" defTabSz="685800"/>
            <a:r>
              <a:rPr lang="ru-RU" sz="135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(ИМЕЮЩИЕ ПРАВО НА ГОСУДАРСТВЕННУЮ ПОДДЕРЖКУ В УЛУЧШЕНИИ ЖИЛИЩНЫХ УСЛОВИЙ) 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A3CC412-B346-4D35-94B9-0527895B2061}"/>
              </a:ext>
            </a:extLst>
          </p:cNvPr>
          <p:cNvGraphicFramePr>
            <a:graphicFrameLocks noGrp="1"/>
          </p:cNvGraphicFramePr>
          <p:nvPr/>
        </p:nvGraphicFramePr>
        <p:xfrm>
          <a:off x="307543" y="1976777"/>
          <a:ext cx="4316684" cy="350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4724">
                  <a:extLst>
                    <a:ext uri="{9D8B030D-6E8A-4147-A177-3AD203B41FA5}">
                      <a16:colId xmlns:a16="http://schemas.microsoft.com/office/drawing/2014/main" val="1446503658"/>
                    </a:ext>
                  </a:extLst>
                </a:gridCol>
                <a:gridCol w="881960">
                  <a:extLst>
                    <a:ext uri="{9D8B030D-6E8A-4147-A177-3AD203B41FA5}">
                      <a16:colId xmlns:a16="http://schemas.microsoft.com/office/drawing/2014/main" val="2392218495"/>
                    </a:ext>
                  </a:extLst>
                </a:gridCol>
              </a:tblGrid>
              <a:tr h="550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категории граждан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Планируется включить в реестр,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031836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пострадавшие в результате радиационных аварий и катастроф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53970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признанные в установленном порядке вынужденными переселенцами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1 387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608680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выезжающие из районов Крайнего Севера и приравненных к ним местностей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170 286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102094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подлежащие переселению из ЗАТО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14 483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113144"/>
                  </a:ext>
                </a:extLst>
              </a:tr>
              <a:tr h="272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уволенные с военной службы (службы). и приравненные к ним лица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335665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Отдельные категории граждан, проживающие в Республике Крым и г. Севастополе (бывшие военнослужащие Украины)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30602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подлежащие отселению с комплекса «Байконур»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071866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Ветераны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6 687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60994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Инвалиды и семьи, имеющие детей-инвалидов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23 862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712580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Ветераны Великой Отечественной войны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15497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Федеральные государственные гражданский служащие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383340"/>
                  </a:ext>
                </a:extLst>
              </a:tr>
              <a:tr h="1368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Молодые семьи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173 380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509558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проживающие в непригодных и временных помещениях, созданных в период освоения Сибири и Дальнего Востока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222316"/>
                  </a:ext>
                </a:extLst>
              </a:tr>
              <a:tr h="2593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Граждане, переселяемые из ветхого и аварийного жилья в зоне БАМа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378341"/>
                  </a:ext>
                </a:extLst>
              </a:tr>
              <a:tr h="170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Молодые ученые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830" marR="29830" marT="0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830" marR="29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5962"/>
                  </a:ext>
                </a:extLst>
              </a:tr>
            </a:tbl>
          </a:graphicData>
        </a:graphic>
      </p:graphicFrame>
      <p:sp>
        <p:nvSpPr>
          <p:cNvPr id="9" name="Блок-схема: несколько документов 8">
            <a:extLst>
              <a:ext uri="{FF2B5EF4-FFF2-40B4-BE49-F238E27FC236}">
                <a16:creationId xmlns:a16="http://schemas.microsoft.com/office/drawing/2014/main" id="{93A542D0-C158-409D-A18A-7F8126D0FFFD}"/>
              </a:ext>
            </a:extLst>
          </p:cNvPr>
          <p:cNvSpPr/>
          <p:nvPr/>
        </p:nvSpPr>
        <p:spPr>
          <a:xfrm>
            <a:off x="7014541" y="1565414"/>
            <a:ext cx="1961017" cy="4209119"/>
          </a:xfrm>
          <a:prstGeom prst="flowChartMultidocumen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ИС ГЖС</a:t>
            </a:r>
          </a:p>
          <a:p>
            <a:pPr algn="ctr" defTabSz="685800"/>
            <a:endParaRPr lang="ru-RU" sz="1350" dirty="0">
              <a:solidFill>
                <a:prstClr val="white"/>
              </a:solidFill>
              <a:latin typeface="Calibri" panose="020F0502020204030204"/>
            </a:endParaRP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сведения </a:t>
            </a: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о получателях ГЖС </a:t>
            </a: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в период с 1998 </a:t>
            </a: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по 2022 годы </a:t>
            </a: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(данные о 400,0 </a:t>
            </a:r>
          </a:p>
          <a:p>
            <a:pPr algn="ctr" defTabSz="685800"/>
            <a:r>
              <a:rPr lang="ru-RU" sz="1350" b="1" dirty="0">
                <a:solidFill>
                  <a:srgbClr val="002060"/>
                </a:solidFill>
                <a:latin typeface="Calibri" panose="020F0502020204030204"/>
              </a:rPr>
              <a:t>тыс. семьях)</a:t>
            </a:r>
          </a:p>
        </p:txBody>
      </p:sp>
      <p:sp>
        <p:nvSpPr>
          <p:cNvPr id="10" name="Стрелка: влево-вправо 9">
            <a:extLst>
              <a:ext uri="{FF2B5EF4-FFF2-40B4-BE49-F238E27FC236}">
                <a16:creationId xmlns:a16="http://schemas.microsoft.com/office/drawing/2014/main" id="{AA8BF18B-C0A1-4710-9389-5ABA53DDB7DA}"/>
              </a:ext>
            </a:extLst>
          </p:cNvPr>
          <p:cNvSpPr/>
          <p:nvPr/>
        </p:nvSpPr>
        <p:spPr>
          <a:xfrm>
            <a:off x="4763327" y="2583781"/>
            <a:ext cx="2251214" cy="2708806"/>
          </a:xfrm>
          <a:prstGeom prst="leftRightArrow">
            <a:avLst>
              <a:gd name="adj1" fmla="val 71465"/>
              <a:gd name="adj2" fmla="val 129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ru-RU" sz="1350" b="1" dirty="0">
                <a:solidFill>
                  <a:srgbClr val="FFFF00"/>
                </a:solidFill>
                <a:latin typeface="Calibri" panose="020F0502020204030204"/>
              </a:rPr>
              <a:t>автоматическая сверка </a:t>
            </a:r>
          </a:p>
          <a:p>
            <a:pPr algn="ctr" defTabSz="685800"/>
            <a:r>
              <a:rPr lang="ru-RU" sz="1350" b="1" dirty="0">
                <a:solidFill>
                  <a:srgbClr val="FFFF00"/>
                </a:solidFill>
                <a:latin typeface="Calibri" panose="020F0502020204030204"/>
              </a:rPr>
              <a:t>данных на предмет получения государственной поддержки </a:t>
            </a:r>
            <a:r>
              <a:rPr lang="ru-RU" sz="1050" b="1" dirty="0">
                <a:solidFill>
                  <a:srgbClr val="FFFF00"/>
                </a:solidFill>
                <a:latin typeface="Calibri" panose="020F0502020204030204"/>
              </a:rPr>
              <a:t>(самостоятельно либо в качестве члена семьи)</a:t>
            </a:r>
          </a:p>
        </p:txBody>
      </p:sp>
      <p:sp>
        <p:nvSpPr>
          <p:cNvPr id="7" name="Блок-схема: дисплей 6">
            <a:extLst>
              <a:ext uri="{FF2B5EF4-FFF2-40B4-BE49-F238E27FC236}">
                <a16:creationId xmlns:a16="http://schemas.microsoft.com/office/drawing/2014/main" id="{C5491F14-9E9E-02B3-168B-24D596FB487D}"/>
              </a:ext>
            </a:extLst>
          </p:cNvPr>
          <p:cNvSpPr/>
          <p:nvPr/>
        </p:nvSpPr>
        <p:spPr>
          <a:xfrm>
            <a:off x="8530034" y="29520"/>
            <a:ext cx="576063" cy="576064"/>
          </a:xfrm>
          <a:prstGeom prst="flowChartDisplay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95240466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«Предложение стратегии»">
  <a:themeElements>
    <a:clrScheme name="Тема Offic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Тема Offi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912</Words>
  <Application>Microsoft Office PowerPoint</Application>
  <PresentationFormat>Экран (4:3)</PresentationFormat>
  <Paragraphs>143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Wingdings</vt:lpstr>
      <vt:lpstr>Презентация «Предложение стратегии»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Бабарицкий Анатолий Николаевич</dc:creator>
  <cp:lastModifiedBy>офис219 Офис219</cp:lastModifiedBy>
  <cp:revision>157</cp:revision>
  <cp:lastPrinted>2018-06-25T13:09:39Z</cp:lastPrinted>
  <dcterms:created xsi:type="dcterms:W3CDTF">2017-02-27T13:22:59Z</dcterms:created>
  <dcterms:modified xsi:type="dcterms:W3CDTF">2022-06-08T15:13:52Z</dcterms:modified>
</cp:coreProperties>
</file>