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  <p:sldMasterId id="2147483685" r:id="rId2"/>
  </p:sldMasterIdLst>
  <p:notesMasterIdLst>
    <p:notesMasterId r:id="rId8"/>
  </p:notesMasterIdLst>
  <p:sldIdLst>
    <p:sldId id="268" r:id="rId3"/>
    <p:sldId id="271" r:id="rId4"/>
    <p:sldId id="269" r:id="rId5"/>
    <p:sldId id="270" r:id="rId6"/>
    <p:sldId id="256" r:id="rId7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5031"/>
    <a:srgbClr val="FFFFB3"/>
    <a:srgbClr val="D7FDA9"/>
    <a:srgbClr val="CCFC92"/>
    <a:srgbClr val="9EFA2E"/>
    <a:srgbClr val="29FFC7"/>
    <a:srgbClr val="EFBBBB"/>
    <a:srgbClr val="FF0000"/>
    <a:srgbClr val="FAFECA"/>
    <a:srgbClr val="3760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37" autoAdjust="0"/>
    <p:restoredTop sz="94660"/>
  </p:normalViewPr>
  <p:slideViewPr>
    <p:cSldViewPr>
      <p:cViewPr varScale="1">
        <p:scale>
          <a:sx n="108" d="100"/>
          <a:sy n="108" d="100"/>
        </p:scale>
        <p:origin x="162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8FDF4D-91B7-43FD-B75A-87966D186540}" type="datetimeFigureOut">
              <a:rPr lang="ru-RU" smtClean="0"/>
              <a:t>08.06.2022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DD0896-F6F6-4FDE-B004-BFD057B8AC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667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438400" y="3352800"/>
            <a:ext cx="6324600" cy="1371600"/>
          </a:xfrm>
        </p:spPr>
        <p:txBody>
          <a:bodyPr/>
          <a:lstStyle>
            <a:lvl1pPr>
              <a:lnSpc>
                <a:spcPct val="90000"/>
              </a:lnSpc>
              <a:defRPr sz="4800"/>
            </a:lvl1pPr>
          </a:lstStyle>
          <a:p>
            <a:pPr lvl="0"/>
            <a:r>
              <a:rPr lang="ru-RU" noProof="0"/>
              <a:t>Образец заголовка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438400" y="4724400"/>
            <a:ext cx="6324600" cy="685800"/>
          </a:xfrm>
        </p:spPr>
        <p:txBody>
          <a:bodyPr/>
          <a:lstStyle>
            <a:lvl1pPr marL="0" indent="0">
              <a:lnSpc>
                <a:spcPct val="80000"/>
              </a:lnSpc>
              <a:buFont typeface="Wingdings" pitchFamily="2" charset="2"/>
              <a:buNone/>
              <a:defRPr sz="3200"/>
            </a:lvl1pPr>
          </a:lstStyle>
          <a:p>
            <a:pPr lvl="0"/>
            <a:r>
              <a:rPr lang="ru-RU" noProof="0"/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4276030351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744956629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38950" y="685800"/>
            <a:ext cx="1771650" cy="48768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524002" y="685800"/>
            <a:ext cx="5162550" cy="48768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678132355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B1B4FB-99D8-4D70-8D6B-60000F5573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2DC01C7-3086-435C-ACDC-FF6E8129FF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621CC32-C38A-458D-87AA-B69725650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86A6A-22AD-4717-8933-1A6F278B87EB}" type="datetimeFigureOut">
              <a:rPr lang="ru-RU" smtClean="0"/>
              <a:t>08.06.2022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A3DEDB3-4C95-4BE5-A853-3E0F3A37C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934FE60-7C52-4DEB-B28E-4D90FB62C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F5422-DD29-4CA3-931F-7ADC18D52C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57969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6DD5A9-1010-49E1-A3B4-42C979952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146050C-9DC5-4D5B-B909-FCC1A13F90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DA40EA3-CA46-4320-99D5-20F1BEF6A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86A6A-22AD-4717-8933-1A6F278B87EB}" type="datetimeFigureOut">
              <a:rPr lang="ru-RU" smtClean="0"/>
              <a:t>08.06.2022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058C140-7D15-4B88-8818-951757936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33D4219-9FE6-4F7C-89EA-B3C84838E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F5422-DD29-4CA3-931F-7ADC18D52C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08296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99B013-FC2D-476B-A3F0-6809F070ED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630DB22-3379-4A9A-94E1-AE03213139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1FE7121-C528-43D3-A23B-EFD79F96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86A6A-22AD-4717-8933-1A6F278B87EB}" type="datetimeFigureOut">
              <a:rPr lang="ru-RU" smtClean="0"/>
              <a:t>08.06.2022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99AEABB-4442-4E8F-85D8-B17CA6A8D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F4D3AA7-8384-40A5-899B-751DEA92A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F5422-DD29-4CA3-931F-7ADC18D52C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30462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FEE50E-D449-40E9-9039-8CCADF1B04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F950839-BC43-41C8-A429-6D16046986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EA34C99-9E6B-44F4-8F19-C57CFF4F4C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8EB347E-172F-4217-AF96-B3ECE0493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86A6A-22AD-4717-8933-1A6F278B87EB}" type="datetimeFigureOut">
              <a:rPr lang="ru-RU" smtClean="0"/>
              <a:t>08.06.2022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4768ED8-0FC7-4F91-9B31-3370A3F2B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81B9FB4-86C5-4B2D-AA27-4DD3D89FC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F5422-DD29-4CA3-931F-7ADC18D52C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07440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DAD5732-21D0-4E39-92CA-7D05C686EA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9DE5C5A-C577-4C02-8502-5FCC4B2FF7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2A1F6CF-CAEE-47C9-AEC5-AC1A625402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A43E6B5-7349-402E-AF18-55023D75EC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18DF34E-3FC6-4C13-A1B1-9CAA46B3D2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B1E1A7DA-DA89-41D7-B492-B3073DEFF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86A6A-22AD-4717-8933-1A6F278B87EB}" type="datetimeFigureOut">
              <a:rPr lang="ru-RU" smtClean="0"/>
              <a:t>08.06.2022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13DF65E-A467-49A9-BA60-921D1F6B5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928D4A2-B488-47D7-9CA3-BA865975A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F5422-DD29-4CA3-931F-7ADC18D52C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87148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D18D3B-8D79-4177-8964-BF553C13F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10E5854-F33A-4DE9-95E7-AA04E72D2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86A6A-22AD-4717-8933-1A6F278B87EB}" type="datetimeFigureOut">
              <a:rPr lang="ru-RU" smtClean="0"/>
              <a:t>08.06.2022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51FE033-D81F-48D7-863A-8DDA6627C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B0C0DDA-BF9A-4617-B1F3-45B2EB6C1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F5422-DD29-4CA3-931F-7ADC18D52C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41499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5C403065-E146-4544-B04D-774C33BAA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86A6A-22AD-4717-8933-1A6F278B87EB}" type="datetimeFigureOut">
              <a:rPr lang="ru-RU" smtClean="0"/>
              <a:t>08.06.2022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202195C-5214-4FE8-A3A9-DE7FFE7D8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DA9923F-1A1F-4B49-8482-C8D53A513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F5422-DD29-4CA3-931F-7ADC18D52C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13999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9688E3-06CC-49DB-BE7D-26D63E9FB4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2CA7203-64A1-4375-B9BE-9D37CB81C8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63E4612-7CD7-41EF-9D8E-6EA4A48403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4203B04-5CEF-481B-8C9B-A9BC2153E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86A6A-22AD-4717-8933-1A6F278B87EB}" type="datetimeFigureOut">
              <a:rPr lang="ru-RU" smtClean="0"/>
              <a:t>08.06.2022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AB7E806-77DD-4F1A-A7F1-67164DB31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B8466E8-CE32-4E45-8894-164148170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F5422-DD29-4CA3-931F-7ADC18D52C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857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027730678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F37D39-EF33-47E5-BB57-5C100594F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DF4814C-735C-46C9-A24D-E83F50C1C0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1E1570A-2D9A-4EFB-B34D-811932CC66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5EB0557-A457-49B6-AC60-D09E04DEF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86A6A-22AD-4717-8933-1A6F278B87EB}" type="datetimeFigureOut">
              <a:rPr lang="ru-RU" smtClean="0"/>
              <a:t>08.06.2022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A7A8225-D65D-4891-8370-31662B92D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8677226-02DC-4D4D-80C1-27C8679F9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F5422-DD29-4CA3-931F-7ADC18D52C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54451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E95C96-8495-4087-BC3D-264C72BDC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A39D920-FEAC-4DE8-B07E-801128F9F9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10A8D07-8E49-4D26-93F4-957F6A3AB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86A6A-22AD-4717-8933-1A6F278B87EB}" type="datetimeFigureOut">
              <a:rPr lang="ru-RU" smtClean="0"/>
              <a:t>08.06.2022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3C722CF-45FF-4336-B7BA-1C8D71EE5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C441283-2499-4A6A-9BBC-65A60993F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F5422-DD29-4CA3-931F-7ADC18D52C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15271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59E4372-BD34-4A7C-A8B1-103DED6FE3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A2D9A46-25CD-46BB-8471-7EC6C4A4B2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4D25857-4308-4EDA-A5B7-5DC7ABD6E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86A6A-22AD-4717-8933-1A6F278B87EB}" type="datetimeFigureOut">
              <a:rPr lang="ru-RU" smtClean="0"/>
              <a:t>08.06.2022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E5E60CC-66B1-4B40-85A2-BE5660F4F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6F240AD-3A42-4631-BA19-95DC1ECF8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F5422-DD29-4CA3-931F-7ADC18D52C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5883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12495217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524000" y="2057400"/>
            <a:ext cx="3467100" cy="350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143500" y="2057400"/>
            <a:ext cx="3467100" cy="350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99588984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72440778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106607711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4819871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62821885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69146531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2057400"/>
            <a:ext cx="7086600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7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685800"/>
            <a:ext cx="7086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031684341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ransition/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00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00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00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00"/>
          </a:solidFill>
          <a:latin typeface="Arial Narrow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0000"/>
          </a:solidFill>
          <a:latin typeface="Arial Narrow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0000"/>
          </a:solidFill>
          <a:latin typeface="Arial Narrow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0000"/>
          </a:solidFill>
          <a:latin typeface="Arial Narrow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0000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SzPct val="50000"/>
        <a:buFont typeface="Wingdings" pitchFamily="2" charset="2"/>
        <a:buChar char="n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SzPct val="50000"/>
        <a:buFont typeface="Wingdings" pitchFamily="2" charset="2"/>
        <a:buChar char="n"/>
        <a:defRPr sz="2400">
          <a:solidFill>
            <a:srgbClr val="00000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SzPct val="50000"/>
        <a:buFont typeface="Wingdings" pitchFamily="2" charset="2"/>
        <a:buChar char="n"/>
        <a:defRPr sz="2000">
          <a:solidFill>
            <a:srgbClr val="0000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SzPct val="50000"/>
        <a:buFont typeface="Wingdings" pitchFamily="2" charset="2"/>
        <a:buChar char="n"/>
        <a:defRPr>
          <a:solidFill>
            <a:srgbClr val="0000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SzPct val="50000"/>
        <a:buFont typeface="Wingdings" pitchFamily="2" charset="2"/>
        <a:buChar char="n"/>
        <a:defRPr>
          <a:solidFill>
            <a:srgbClr val="000000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SzPct val="50000"/>
        <a:buFont typeface="Wingdings" pitchFamily="2" charset="2"/>
        <a:buChar char="n"/>
        <a:defRPr>
          <a:solidFill>
            <a:srgbClr val="000000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SzPct val="50000"/>
        <a:buFont typeface="Wingdings" pitchFamily="2" charset="2"/>
        <a:buChar char="n"/>
        <a:defRPr>
          <a:solidFill>
            <a:srgbClr val="000000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SzPct val="50000"/>
        <a:buFont typeface="Wingdings" pitchFamily="2" charset="2"/>
        <a:buChar char="n"/>
        <a:defRPr>
          <a:solidFill>
            <a:srgbClr val="000000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SzPct val="50000"/>
        <a:buFont typeface="Wingdings" pitchFamily="2" charset="2"/>
        <a:buChar char="n"/>
        <a:defRPr>
          <a:solidFill>
            <a:srgbClr val="000000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5BF66E-A658-4BFB-8C57-8BE091182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55D5B43-2472-48DC-8CB5-CD5D98B16D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4ACC505-50D8-45DE-905D-60D2431D2A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86A6A-22AD-4717-8933-1A6F278B87EB}" type="datetimeFigureOut">
              <a:rPr lang="ru-RU" smtClean="0"/>
              <a:t>08.06.2022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CE7C085-5F47-450A-96F8-91F010D896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01ED530-FE6E-4F47-97D1-115B1635DA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0F5422-DD29-4CA3-931F-7ADC18D52C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9543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Прямоугольник 47"/>
          <p:cNvSpPr/>
          <p:nvPr/>
        </p:nvSpPr>
        <p:spPr>
          <a:xfrm>
            <a:off x="222496" y="4414125"/>
            <a:ext cx="8712740" cy="2327243"/>
          </a:xfrm>
          <a:prstGeom prst="rect">
            <a:avLst/>
          </a:prstGeom>
          <a:solidFill>
            <a:srgbClr val="FFFFB3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225234" y="1319522"/>
            <a:ext cx="8712968" cy="3010799"/>
          </a:xfrm>
          <a:prstGeom prst="rect">
            <a:avLst/>
          </a:prstGeom>
          <a:solidFill>
            <a:srgbClr val="FFFFB3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2" name="Рисунок 9" descr="russia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25" y="1"/>
            <a:ext cx="53340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" name="Скругленный прямоугольник 33"/>
          <p:cNvSpPr/>
          <p:nvPr/>
        </p:nvSpPr>
        <p:spPr bwMode="auto">
          <a:xfrm>
            <a:off x="550439" y="1622165"/>
            <a:ext cx="3589513" cy="1004613"/>
          </a:xfrm>
          <a:prstGeom prst="roundRect">
            <a:avLst/>
          </a:prstGeom>
          <a:gradFill flip="none" rotWithShape="1"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  <a:tileRect/>
          </a:gradFill>
          <a:ln w="28575" cap="flat" cmpd="sng" algn="ctr">
            <a:solidFill>
              <a:srgbClr val="3A7DCE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Военнослужащие, сотрудники органов внутренних дел, подлежащие увольнению с военной службы (службы), приравненные лица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kern="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(Минобороны, ФСБ, ФСО, МВД, МЧС, ФСИН, ГУСП, </a:t>
            </a:r>
            <a:r>
              <a:rPr lang="ru-RU" sz="1200" b="1" kern="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Росгвардия</a:t>
            </a:r>
            <a:r>
              <a:rPr lang="ru-RU" sz="1200" b="1" kern="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kumimoji="0" lang="ru-RU" sz="1200" b="1" i="0" u="none" strike="noStrike" kern="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 bwMode="auto">
          <a:xfrm>
            <a:off x="291527" y="2906584"/>
            <a:ext cx="2509393" cy="865605"/>
          </a:xfrm>
          <a:prstGeom prst="roundRect">
            <a:avLst/>
          </a:prstGeom>
          <a:gradFill flip="none" rotWithShape="1"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  <a:tileRect/>
          </a:gradFill>
          <a:ln w="28575" cap="flat" cmpd="sng" algn="ctr">
            <a:solidFill>
              <a:srgbClr val="3A7DCE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Граждане, признанные установленным порядком вынужденными переселенцами</a:t>
            </a:r>
          </a:p>
        </p:txBody>
      </p:sp>
      <p:sp>
        <p:nvSpPr>
          <p:cNvPr id="36" name="Скругленный прямоугольник 35"/>
          <p:cNvSpPr/>
          <p:nvPr/>
        </p:nvSpPr>
        <p:spPr bwMode="auto">
          <a:xfrm>
            <a:off x="4559966" y="2906584"/>
            <a:ext cx="2232248" cy="865605"/>
          </a:xfrm>
          <a:prstGeom prst="roundRect">
            <a:avLst/>
          </a:prstGeom>
          <a:gradFill flip="none" rotWithShape="1"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  <a:tileRect/>
          </a:gradFill>
          <a:ln w="28575" cap="flat" cmpd="sng" algn="ctr">
            <a:solidFill>
              <a:srgbClr val="3A7DCE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Граждане, выезжающие из районов Крайнего Севера и приравненных к ним местностей</a:t>
            </a:r>
          </a:p>
        </p:txBody>
      </p:sp>
      <p:sp>
        <p:nvSpPr>
          <p:cNvPr id="38" name="Скругленный прямоугольник 37"/>
          <p:cNvSpPr/>
          <p:nvPr/>
        </p:nvSpPr>
        <p:spPr bwMode="auto">
          <a:xfrm>
            <a:off x="4771266" y="1597596"/>
            <a:ext cx="3816424" cy="1028372"/>
          </a:xfrm>
          <a:prstGeom prst="roundRect">
            <a:avLst/>
          </a:prstGeom>
          <a:gradFill flip="none" rotWithShape="1"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  <a:tileRect/>
          </a:gradFill>
          <a:ln w="28575" cap="flat" cmpd="sng" algn="ctr">
            <a:solidFill>
              <a:srgbClr val="3A7DCE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 ликвидации последствий радиационной катастрофы на Чернобыльской АЭС, а аварии на ПО «Маяк», и приравненные к ним лица</a:t>
            </a:r>
            <a:endParaRPr kumimoji="0" lang="ru-RU" sz="12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 bwMode="auto">
          <a:xfrm>
            <a:off x="2915818" y="2916756"/>
            <a:ext cx="1507692" cy="842791"/>
          </a:xfrm>
          <a:prstGeom prst="roundRect">
            <a:avLst/>
          </a:prstGeom>
          <a:gradFill flip="none" rotWithShape="1"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  <a:tileRect/>
          </a:gradFill>
          <a:ln w="28575" cap="flat" cmpd="sng" algn="ctr">
            <a:solidFill>
              <a:srgbClr val="3A7DCE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Граждане, подлежащие</a:t>
            </a:r>
            <a:r>
              <a:rPr kumimoji="0" lang="ru-RU" sz="1200" b="1" i="0" u="none" strike="noStrike" kern="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переселению из ЗАТО</a:t>
            </a:r>
            <a:endParaRPr kumimoji="0" lang="ru-RU" sz="12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367644" y="3911745"/>
            <a:ext cx="6336704" cy="307777"/>
          </a:xfrm>
          <a:prstGeom prst="rect">
            <a:avLst/>
          </a:prstGeom>
          <a:gradFill>
            <a:gsLst>
              <a:gs pos="0">
                <a:srgbClr val="C0504D">
                  <a:lumMod val="60000"/>
                  <a:lumOff val="40000"/>
                </a:srgbClr>
              </a:gs>
              <a:gs pos="50000">
                <a:srgbClr val="4F81BD">
                  <a:tint val="44500"/>
                  <a:satMod val="160000"/>
                </a:srgbClr>
              </a:gs>
              <a:gs pos="100000">
                <a:srgbClr val="4F81BD">
                  <a:tint val="23500"/>
                  <a:satMod val="160000"/>
                </a:srgb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60000"/>
                    <a:lumOff val="4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МЕХАНИЗМ ГОСУДАРСТВЕННЫХ ЖИЛИЩНЫХ СЕРТИФИКАТОВ</a:t>
            </a:r>
          </a:p>
        </p:txBody>
      </p:sp>
      <p:sp>
        <p:nvSpPr>
          <p:cNvPr id="47" name="Скругленный прямоугольник 46"/>
          <p:cNvSpPr/>
          <p:nvPr/>
        </p:nvSpPr>
        <p:spPr bwMode="auto">
          <a:xfrm>
            <a:off x="370643" y="5123124"/>
            <a:ext cx="4052867" cy="736270"/>
          </a:xfrm>
          <a:prstGeom prst="roundRect">
            <a:avLst/>
          </a:prstGeom>
          <a:gradFill flip="none" rotWithShape="1">
            <a:gsLst>
              <a:gs pos="0">
                <a:srgbClr val="FF0000"/>
              </a:gs>
              <a:gs pos="50000">
                <a:srgbClr val="4F81BD">
                  <a:tint val="44500"/>
                  <a:satMod val="160000"/>
                </a:srgbClr>
              </a:gs>
              <a:gs pos="100000">
                <a:srgbClr val="4F81BD">
                  <a:tint val="23500"/>
                  <a:satMod val="160000"/>
                </a:srgbClr>
              </a:gs>
            </a:gsLst>
            <a:lin ang="5400000" scaled="1"/>
            <a:tileRect/>
          </a:gradFill>
          <a:ln w="28575" cap="flat" cmpd="sng" algn="ctr">
            <a:solidFill>
              <a:srgbClr val="3A7DCE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Граждане, уволенные с военной службы (службы), и приравненные к ним лица, вставшие до 01.01.2005 на учет в качестве нуждающихся в улучшении жилищных условий в органах местного самоуправления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203596" y="4588964"/>
            <a:ext cx="8712740" cy="430887"/>
          </a:xfrm>
          <a:prstGeom prst="rect">
            <a:avLst/>
          </a:prstGeom>
          <a:gradFill>
            <a:gsLst>
              <a:gs pos="0">
                <a:srgbClr val="C0504D">
                  <a:lumMod val="60000"/>
                  <a:lumOff val="40000"/>
                </a:srgbClr>
              </a:gs>
              <a:gs pos="50000">
                <a:srgbClr val="4F81BD">
                  <a:tint val="44500"/>
                  <a:satMod val="160000"/>
                </a:srgbClr>
              </a:gs>
              <a:gs pos="100000">
                <a:srgbClr val="4F81BD">
                  <a:tint val="23500"/>
                  <a:satMod val="160000"/>
                </a:srgb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60000"/>
                    <a:lumOff val="4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СУБВЕНЦИИ В РЕГИОНАЛЬНЫЕ</a:t>
            </a:r>
            <a:r>
              <a:rPr kumimoji="0" lang="ru-RU" sz="1200" b="1" i="0" u="none" strike="noStrike" kern="0" cap="none" spc="0" normalizeH="0" noProof="0" dirty="0">
                <a:ln>
                  <a:noFill/>
                </a:ln>
                <a:solidFill>
                  <a:schemeClr val="bg1">
                    <a:lumMod val="60000"/>
                    <a:lumOff val="4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БЮДЖЕТЫ</a:t>
            </a:r>
            <a:endParaRPr kumimoji="0" lang="ru-RU" sz="1200" b="1" i="0" u="none" strike="noStrike" kern="0" cap="none" spc="0" normalizeH="0" baseline="0" noProof="0" dirty="0">
              <a:ln>
                <a:noFill/>
              </a:ln>
              <a:solidFill>
                <a:schemeClr val="bg1">
                  <a:lumMod val="60000"/>
                  <a:lumOff val="40000"/>
                </a:scheme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1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60000"/>
                    <a:lumOff val="4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для реализации переданных Российской Федерации полномочий по обеспечению жильем отдельных категорий граждан</a:t>
            </a:r>
          </a:p>
        </p:txBody>
      </p:sp>
      <p:sp>
        <p:nvSpPr>
          <p:cNvPr id="16" name="Скругленный прямоугольник 15"/>
          <p:cNvSpPr/>
          <p:nvPr/>
        </p:nvSpPr>
        <p:spPr bwMode="auto">
          <a:xfrm>
            <a:off x="6876258" y="2898723"/>
            <a:ext cx="1941808" cy="842791"/>
          </a:xfrm>
          <a:prstGeom prst="roundRect">
            <a:avLst/>
          </a:prstGeom>
          <a:gradFill flip="none" rotWithShape="1"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  <a:tileRect/>
          </a:gradFill>
          <a:ln w="28575" cap="flat" cmpd="sng" algn="ctr">
            <a:solidFill>
              <a:srgbClr val="3A7DCE"/>
            </a:solidFill>
            <a:prstDash val="dash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Граждане, подлежащие</a:t>
            </a:r>
            <a:r>
              <a:rPr kumimoji="0" lang="ru-RU" sz="1200" b="1" i="0" u="none" strike="noStrike" kern="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переселению с комплекса «БАЙКОНУР»</a:t>
            </a:r>
            <a:endParaRPr kumimoji="0" lang="ru-RU" sz="12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85445" y="-16656"/>
            <a:ext cx="8100900" cy="64633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Государственная программа «Обеспечение доступным и комфортным жильем и коммунальными услугами граждан Российской Федерации»</a:t>
            </a:r>
          </a:p>
        </p:txBody>
      </p:sp>
      <p:pic>
        <p:nvPicPr>
          <p:cNvPr id="18" name="Picture 4" descr="Знак ГЖС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AF5F9"/>
              </a:clrFrom>
              <a:clrTo>
                <a:srgbClr val="FAF5F9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950916"/>
            <a:ext cx="454818" cy="2398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4" descr="Знак ГЖС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AF5F9"/>
              </a:clrFrom>
              <a:clrTo>
                <a:srgbClr val="FAF5F9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751" y="3950916"/>
            <a:ext cx="454818" cy="2398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Блок-схема: дисплей 19"/>
          <p:cNvSpPr/>
          <p:nvPr/>
        </p:nvSpPr>
        <p:spPr>
          <a:xfrm>
            <a:off x="8530034" y="29520"/>
            <a:ext cx="576063" cy="576064"/>
          </a:xfrm>
          <a:prstGeom prst="flowChartDisplay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</a:p>
        </p:txBody>
      </p:sp>
      <p:sp>
        <p:nvSpPr>
          <p:cNvPr id="21" name="Скругленный прямоугольник 20"/>
          <p:cNvSpPr/>
          <p:nvPr/>
        </p:nvSpPr>
        <p:spPr bwMode="auto">
          <a:xfrm>
            <a:off x="4720490" y="5115207"/>
            <a:ext cx="4052867" cy="736270"/>
          </a:xfrm>
          <a:prstGeom prst="roundRect">
            <a:avLst/>
          </a:prstGeom>
          <a:gradFill flip="none" rotWithShape="1">
            <a:gsLst>
              <a:gs pos="0">
                <a:srgbClr val="FF0000"/>
              </a:gs>
              <a:gs pos="50000">
                <a:srgbClr val="4F81BD">
                  <a:tint val="44500"/>
                  <a:satMod val="160000"/>
                </a:srgbClr>
              </a:gs>
              <a:gs pos="100000">
                <a:srgbClr val="4F81BD">
                  <a:tint val="23500"/>
                  <a:satMod val="160000"/>
                </a:srgbClr>
              </a:gs>
            </a:gsLst>
            <a:lin ang="5400000" scaled="1"/>
            <a:tileRect/>
          </a:gradFill>
          <a:ln w="28575" cap="flat" cmpd="sng" algn="ctr">
            <a:solidFill>
              <a:srgbClr val="3A7DCE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Граждане, уволенные с военной службы из Вооруженных Сил Украины до 14.03.2014, постоянно</a:t>
            </a:r>
            <a:r>
              <a:rPr kumimoji="0" lang="ru-RU" sz="1000" b="1" i="0" u="none" strike="noStrike" kern="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проживающие на территории Республики Крым и </a:t>
            </a:r>
            <a:r>
              <a:rPr kumimoji="0" lang="ru-RU" sz="1000" b="1" i="0" u="none" strike="noStrike" kern="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г.Севастополя</a:t>
            </a:r>
            <a:endParaRPr kumimoji="0" lang="ru-RU" sz="1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: багетная рамка 2">
            <a:extLst>
              <a:ext uri="{FF2B5EF4-FFF2-40B4-BE49-F238E27FC236}">
                <a16:creationId xmlns:a16="http://schemas.microsoft.com/office/drawing/2014/main" id="{C111CEE9-D056-D5FD-D31A-030AFC8B479F}"/>
              </a:ext>
            </a:extLst>
          </p:cNvPr>
          <p:cNvSpPr/>
          <p:nvPr/>
        </p:nvSpPr>
        <p:spPr>
          <a:xfrm>
            <a:off x="203596" y="669832"/>
            <a:ext cx="8832900" cy="565886"/>
          </a:xfrm>
          <a:prstGeom prst="bevel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Категории граждан, перед которыми имеются федеральные жилищные обязательства</a:t>
            </a:r>
          </a:p>
        </p:txBody>
      </p:sp>
      <p:sp>
        <p:nvSpPr>
          <p:cNvPr id="22" name="Скругленный прямоугольник 46">
            <a:extLst>
              <a:ext uri="{FF2B5EF4-FFF2-40B4-BE49-F238E27FC236}">
                <a16:creationId xmlns:a16="http://schemas.microsoft.com/office/drawing/2014/main" id="{1F569DC7-7BC9-876C-DA62-D37F9FF967E8}"/>
              </a:ext>
            </a:extLst>
          </p:cNvPr>
          <p:cNvSpPr/>
          <p:nvPr/>
        </p:nvSpPr>
        <p:spPr bwMode="auto">
          <a:xfrm>
            <a:off x="372873" y="5947211"/>
            <a:ext cx="2509395" cy="736270"/>
          </a:xfrm>
          <a:prstGeom prst="roundRect">
            <a:avLst/>
          </a:prstGeom>
          <a:gradFill flip="none" rotWithShape="1">
            <a:gsLst>
              <a:gs pos="0">
                <a:srgbClr val="FF0000"/>
              </a:gs>
              <a:gs pos="50000">
                <a:srgbClr val="4F81BD">
                  <a:tint val="44500"/>
                  <a:satMod val="160000"/>
                </a:srgbClr>
              </a:gs>
              <a:gs pos="100000">
                <a:srgbClr val="4F81BD">
                  <a:tint val="23500"/>
                  <a:satMod val="160000"/>
                </a:srgbClr>
              </a:gs>
            </a:gsLst>
            <a:lin ang="5400000" scaled="1"/>
            <a:tileRect/>
          </a:gradFill>
          <a:ln w="28575" cap="flat" cmpd="sng" algn="ctr">
            <a:solidFill>
              <a:srgbClr val="3A7DCE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Ветераны Великой Отечественной войны и приравненные к ним лица</a:t>
            </a:r>
          </a:p>
        </p:txBody>
      </p:sp>
      <p:sp>
        <p:nvSpPr>
          <p:cNvPr id="23" name="Скругленный прямоугольник 46">
            <a:extLst>
              <a:ext uri="{FF2B5EF4-FFF2-40B4-BE49-F238E27FC236}">
                <a16:creationId xmlns:a16="http://schemas.microsoft.com/office/drawing/2014/main" id="{B8716BAD-10F7-3113-D262-9B945893B1C9}"/>
              </a:ext>
            </a:extLst>
          </p:cNvPr>
          <p:cNvSpPr/>
          <p:nvPr/>
        </p:nvSpPr>
        <p:spPr bwMode="auto">
          <a:xfrm>
            <a:off x="3309586" y="5947211"/>
            <a:ext cx="2509395" cy="736270"/>
          </a:xfrm>
          <a:prstGeom prst="roundRect">
            <a:avLst/>
          </a:prstGeom>
          <a:gradFill flip="none" rotWithShape="1">
            <a:gsLst>
              <a:gs pos="0">
                <a:srgbClr val="FF0000"/>
              </a:gs>
              <a:gs pos="50000">
                <a:srgbClr val="4F81BD">
                  <a:tint val="44500"/>
                  <a:satMod val="160000"/>
                </a:srgbClr>
              </a:gs>
              <a:gs pos="100000">
                <a:srgbClr val="4F81BD">
                  <a:tint val="23500"/>
                  <a:satMod val="160000"/>
                </a:srgbClr>
              </a:gs>
            </a:gsLst>
            <a:lin ang="5400000" scaled="1"/>
            <a:tileRect/>
          </a:gradFill>
          <a:ln w="28575" cap="flat" cmpd="sng" algn="ctr">
            <a:solidFill>
              <a:srgbClr val="3A7DCE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Ветераны боевых действий и приравненные к ним лица</a:t>
            </a:r>
          </a:p>
        </p:txBody>
      </p:sp>
      <p:sp>
        <p:nvSpPr>
          <p:cNvPr id="24" name="Скругленный прямоугольник 46">
            <a:extLst>
              <a:ext uri="{FF2B5EF4-FFF2-40B4-BE49-F238E27FC236}">
                <a16:creationId xmlns:a16="http://schemas.microsoft.com/office/drawing/2014/main" id="{09960D25-D290-7628-95FC-68766A2DBCC4}"/>
              </a:ext>
            </a:extLst>
          </p:cNvPr>
          <p:cNvSpPr/>
          <p:nvPr/>
        </p:nvSpPr>
        <p:spPr bwMode="auto">
          <a:xfrm>
            <a:off x="6276950" y="5932292"/>
            <a:ext cx="2509395" cy="736270"/>
          </a:xfrm>
          <a:prstGeom prst="roundRect">
            <a:avLst/>
          </a:prstGeom>
          <a:gradFill flip="none" rotWithShape="1">
            <a:gsLst>
              <a:gs pos="0">
                <a:srgbClr val="FF0000"/>
              </a:gs>
              <a:gs pos="50000">
                <a:srgbClr val="4F81BD">
                  <a:tint val="44500"/>
                  <a:satMod val="160000"/>
                </a:srgbClr>
              </a:gs>
              <a:gs pos="100000">
                <a:srgbClr val="4F81BD">
                  <a:tint val="23500"/>
                  <a:satMod val="160000"/>
                </a:srgbClr>
              </a:gs>
            </a:gsLst>
            <a:lin ang="5400000" scaled="1"/>
            <a:tileRect/>
          </a:gradFill>
          <a:ln w="28575" cap="flat" cmpd="sng" algn="ctr">
            <a:solidFill>
              <a:srgbClr val="3A7DCE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Инвалиды и семьи, имеющие детей-инвалидов</a:t>
            </a:r>
          </a:p>
        </p:txBody>
      </p:sp>
    </p:spTree>
    <p:extLst>
      <p:ext uri="{BB962C8B-B14F-4D97-AF65-F5344CB8AC3E}">
        <p14:creationId xmlns:p14="http://schemas.microsoft.com/office/powerpoint/2010/main" val="154549287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0223" y="2027674"/>
            <a:ext cx="8712968" cy="3010799"/>
          </a:xfrm>
          <a:prstGeom prst="rect">
            <a:avLst/>
          </a:prstGeom>
          <a:solidFill>
            <a:srgbClr val="FFFFB3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2" name="Рисунок 9" descr="russia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25" y="1"/>
            <a:ext cx="53340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" name="Скругленный прямоугольник 33"/>
          <p:cNvSpPr/>
          <p:nvPr/>
        </p:nvSpPr>
        <p:spPr bwMode="auto">
          <a:xfrm>
            <a:off x="550439" y="2119313"/>
            <a:ext cx="3589513" cy="1004613"/>
          </a:xfrm>
          <a:prstGeom prst="roundRect">
            <a:avLst/>
          </a:prstGeom>
          <a:gradFill flip="none" rotWithShape="1"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  <a:tileRect/>
          </a:gradFill>
          <a:ln w="28575" cap="flat" cmpd="sng" algn="ctr">
            <a:solidFill>
              <a:srgbClr val="3A7DCE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Молодые семьи</a:t>
            </a:r>
            <a:endParaRPr kumimoji="0" lang="ru-RU" sz="1200" b="1" i="0" u="none" strike="noStrike" kern="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 bwMode="auto">
          <a:xfrm>
            <a:off x="4782118" y="3763885"/>
            <a:ext cx="3803657" cy="865605"/>
          </a:xfrm>
          <a:prstGeom prst="roundRect">
            <a:avLst/>
          </a:prstGeom>
          <a:gradFill flip="none" rotWithShape="1"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  <a:tileRect/>
          </a:gradFill>
          <a:ln w="28575" cap="flat" cmpd="sng" algn="ctr">
            <a:solidFill>
              <a:srgbClr val="3A7DCE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Дети-сироты и дети, оставшиеся без попечения родителей, лица из числа</a:t>
            </a:r>
          </a:p>
        </p:txBody>
      </p:sp>
      <p:sp>
        <p:nvSpPr>
          <p:cNvPr id="38" name="Скругленный прямоугольник 37"/>
          <p:cNvSpPr/>
          <p:nvPr/>
        </p:nvSpPr>
        <p:spPr bwMode="auto">
          <a:xfrm>
            <a:off x="4771266" y="2094744"/>
            <a:ext cx="3816424" cy="1028372"/>
          </a:xfrm>
          <a:prstGeom prst="roundRect">
            <a:avLst/>
          </a:prstGeom>
          <a:gradFill flip="none" rotWithShape="1"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  <a:tileRect/>
          </a:gradFill>
          <a:ln w="28575" cap="flat" cmpd="sng" algn="ctr">
            <a:solidFill>
              <a:srgbClr val="3A7DCE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Граждане, проживающие в непригодных для постоянного проживания помещениях, расположенных в зоне Байкало-Амурской магистрали</a:t>
            </a:r>
            <a:endParaRPr kumimoji="0" lang="ru-RU" sz="12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 bwMode="auto">
          <a:xfrm>
            <a:off x="558224" y="3798106"/>
            <a:ext cx="3581727" cy="842791"/>
          </a:xfrm>
          <a:prstGeom prst="roundRect">
            <a:avLst/>
          </a:prstGeom>
          <a:gradFill flip="none" rotWithShape="1"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  <a:tileRect/>
          </a:gradFill>
          <a:ln w="28575" cap="flat" cmpd="sng" algn="ctr">
            <a:solidFill>
              <a:srgbClr val="3A7DCE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i="0" dirty="0">
                <a:solidFill>
                  <a:srgbClr val="22272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Переселение граждан из не предназначенных для проживания строений, созданных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i="0" dirty="0">
                <a:solidFill>
                  <a:srgbClr val="22272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период промышленного освоения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i="0" dirty="0">
                <a:solidFill>
                  <a:srgbClr val="22272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Сибири и Дальнего Востока (БАЛКИ)</a:t>
            </a:r>
            <a:endParaRPr kumimoji="0" lang="ru-RU" sz="12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30451" y="1455999"/>
            <a:ext cx="8712740" cy="461665"/>
          </a:xfrm>
          <a:prstGeom prst="rect">
            <a:avLst/>
          </a:prstGeom>
          <a:gradFill>
            <a:gsLst>
              <a:gs pos="0">
                <a:srgbClr val="C0504D">
                  <a:lumMod val="60000"/>
                  <a:lumOff val="40000"/>
                </a:srgbClr>
              </a:gs>
              <a:gs pos="50000">
                <a:srgbClr val="4F81BD">
                  <a:tint val="44500"/>
                  <a:satMod val="160000"/>
                </a:srgbClr>
              </a:gs>
              <a:gs pos="100000">
                <a:srgbClr val="4F81BD">
                  <a:tint val="23500"/>
                  <a:satMod val="160000"/>
                </a:srgb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60000"/>
                    <a:lumOff val="4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СУБСИДИИ ИЗ ФЕДЕРАЛЬНОГО БЮДЖЕТА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kern="0" dirty="0">
                <a:solidFill>
                  <a:schemeClr val="bg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Региональным бюджетам на </a:t>
            </a:r>
            <a:r>
              <a:rPr lang="ru-RU" sz="1200" b="1" kern="0" dirty="0" err="1">
                <a:solidFill>
                  <a:schemeClr val="bg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софинансирование</a:t>
            </a:r>
            <a:r>
              <a:rPr lang="ru-RU" sz="1200" b="1" kern="0" dirty="0">
                <a:solidFill>
                  <a:schemeClr val="bg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мероприятий по обеспечению жильем отдельных категорий граждан</a:t>
            </a:r>
            <a:endParaRPr kumimoji="0" lang="ru-RU" sz="1000" b="1" i="0" u="none" strike="noStrike" kern="0" cap="none" spc="0" normalizeH="0" baseline="0" noProof="0" dirty="0">
              <a:ln>
                <a:noFill/>
              </a:ln>
              <a:solidFill>
                <a:schemeClr val="bg1">
                  <a:lumMod val="60000"/>
                  <a:lumOff val="40000"/>
                </a:scheme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85445" y="-16656"/>
            <a:ext cx="8100900" cy="64633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Государственная программа «Обеспечение доступным и комфортным жильем и коммунальными услугами граждан Российской Федерации»</a:t>
            </a:r>
          </a:p>
        </p:txBody>
      </p:sp>
      <p:sp>
        <p:nvSpPr>
          <p:cNvPr id="20" name="Блок-схема: дисплей 19"/>
          <p:cNvSpPr/>
          <p:nvPr/>
        </p:nvSpPr>
        <p:spPr>
          <a:xfrm>
            <a:off x="8530034" y="29520"/>
            <a:ext cx="576063" cy="576064"/>
          </a:xfrm>
          <a:prstGeom prst="flowChartDisplay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</a:p>
        </p:txBody>
      </p:sp>
      <p:sp>
        <p:nvSpPr>
          <p:cNvPr id="3" name="Прямоугольник: багетная рамка 2">
            <a:extLst>
              <a:ext uri="{FF2B5EF4-FFF2-40B4-BE49-F238E27FC236}">
                <a16:creationId xmlns:a16="http://schemas.microsoft.com/office/drawing/2014/main" id="{C111CEE9-D056-D5FD-D31A-030AFC8B479F}"/>
              </a:ext>
            </a:extLst>
          </p:cNvPr>
          <p:cNvSpPr/>
          <p:nvPr/>
        </p:nvSpPr>
        <p:spPr>
          <a:xfrm>
            <a:off x="206948" y="696744"/>
            <a:ext cx="8832900" cy="723819"/>
          </a:xfrm>
          <a:prstGeom prst="bevel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Категории граждан, которые имеют право </a:t>
            </a:r>
          </a:p>
          <a:p>
            <a:pPr algn="ctr"/>
            <a:r>
              <a:rPr lang="ru-RU" b="1" dirty="0"/>
              <a:t>на государственную поддержку в улучшении жилищных условий</a:t>
            </a:r>
          </a:p>
        </p:txBody>
      </p:sp>
    </p:spTree>
    <p:extLst>
      <p:ext uri="{BB962C8B-B14F-4D97-AF65-F5344CB8AC3E}">
        <p14:creationId xmlns:p14="http://schemas.microsoft.com/office/powerpoint/2010/main" val="1940924314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1525" y="1161845"/>
            <a:ext cx="8712968" cy="5202436"/>
          </a:xfrm>
          <a:prstGeom prst="rect">
            <a:avLst/>
          </a:prstGeom>
          <a:solidFill>
            <a:srgbClr val="FFFFB3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  <p:pic>
        <p:nvPicPr>
          <p:cNvPr id="32" name="Рисунок 9" descr="russia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25" y="1"/>
            <a:ext cx="53340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TextBox 32"/>
          <p:cNvSpPr txBox="1"/>
          <p:nvPr/>
        </p:nvSpPr>
        <p:spPr>
          <a:xfrm>
            <a:off x="305780" y="448549"/>
            <a:ext cx="8532440" cy="64633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Механизм государственных жилищных сертификатов (итоги 2021 года)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(выдано 4 349 ГЖС на сумму 11 977,9 млн. рублей)</a:t>
            </a:r>
          </a:p>
        </p:txBody>
      </p:sp>
      <p:sp>
        <p:nvSpPr>
          <p:cNvPr id="34" name="Скругленный прямоугольник 33"/>
          <p:cNvSpPr/>
          <p:nvPr/>
        </p:nvSpPr>
        <p:spPr bwMode="auto">
          <a:xfrm>
            <a:off x="549243" y="1772816"/>
            <a:ext cx="3589513" cy="1110300"/>
          </a:xfrm>
          <a:prstGeom prst="roundRect">
            <a:avLst/>
          </a:prstGeom>
          <a:gradFill flip="none" rotWithShape="1">
            <a:gsLst>
              <a:gs pos="0">
                <a:srgbClr val="FF0000"/>
              </a:gs>
              <a:gs pos="50000">
                <a:srgbClr val="4F81BD">
                  <a:tint val="44500"/>
                  <a:satMod val="160000"/>
                </a:srgbClr>
              </a:gs>
              <a:gs pos="100000">
                <a:srgbClr val="4F81BD">
                  <a:tint val="23500"/>
                  <a:satMod val="160000"/>
                </a:srgbClr>
              </a:gs>
            </a:gsLst>
            <a:lin ang="5400000" scaled="1"/>
            <a:tileRect/>
          </a:gradFill>
          <a:ln w="28575" cap="flat" cmpd="sng" algn="ctr">
            <a:solidFill>
              <a:srgbClr val="3A7DCE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b="1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Военнослужащие, сотрудники органов внутренних дел, подлежащие увольнению с военной службы (службы), приравненные лица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b="1" kern="0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(Минобороны, ФСБ, ФСО, МВД, МЧС, ФСИН,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b="1" kern="0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ГУСП, </a:t>
            </a:r>
            <a:r>
              <a:rPr lang="ru-RU" sz="1200" b="1" kern="0" dirty="0" err="1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Росгвардия</a:t>
            </a:r>
            <a:r>
              <a:rPr lang="ru-RU" sz="1200" b="1" kern="0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5" name="Скругленный прямоугольник 34"/>
          <p:cNvSpPr/>
          <p:nvPr/>
        </p:nvSpPr>
        <p:spPr bwMode="auto">
          <a:xfrm>
            <a:off x="525666" y="4149080"/>
            <a:ext cx="2509393" cy="828092"/>
          </a:xfrm>
          <a:prstGeom prst="roundRect">
            <a:avLst/>
          </a:prstGeom>
          <a:gradFill flip="none" rotWithShape="1">
            <a:gsLst>
              <a:gs pos="0">
                <a:srgbClr val="FF0000"/>
              </a:gs>
              <a:gs pos="50000">
                <a:srgbClr val="4F81BD">
                  <a:tint val="44500"/>
                  <a:satMod val="160000"/>
                </a:srgbClr>
              </a:gs>
              <a:gs pos="100000">
                <a:srgbClr val="4F81BD">
                  <a:tint val="23500"/>
                  <a:satMod val="160000"/>
                </a:srgbClr>
              </a:gs>
            </a:gsLst>
            <a:lin ang="5400000" scaled="1"/>
            <a:tileRect/>
          </a:gradFill>
          <a:ln w="28575" cap="flat" cmpd="sng" algn="ctr">
            <a:solidFill>
              <a:srgbClr val="3A7DCE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b="1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Граждане, признанные установленным порядком вынужденными переселенцами</a:t>
            </a:r>
          </a:p>
        </p:txBody>
      </p:sp>
      <p:sp>
        <p:nvSpPr>
          <p:cNvPr id="36" name="Скругленный прямоугольник 35"/>
          <p:cNvSpPr/>
          <p:nvPr/>
        </p:nvSpPr>
        <p:spPr bwMode="auto">
          <a:xfrm>
            <a:off x="5956004" y="4151297"/>
            <a:ext cx="2647536" cy="828092"/>
          </a:xfrm>
          <a:prstGeom prst="roundRect">
            <a:avLst/>
          </a:prstGeom>
          <a:gradFill flip="none" rotWithShape="1">
            <a:gsLst>
              <a:gs pos="0">
                <a:srgbClr val="FF0000"/>
              </a:gs>
              <a:gs pos="50000">
                <a:srgbClr val="4F81BD">
                  <a:tint val="44500"/>
                  <a:satMod val="160000"/>
                </a:srgbClr>
              </a:gs>
              <a:gs pos="100000">
                <a:srgbClr val="4F81BD">
                  <a:tint val="23500"/>
                  <a:satMod val="160000"/>
                </a:srgbClr>
              </a:gs>
            </a:gsLst>
            <a:lin ang="5400000" scaled="1"/>
            <a:tileRect/>
          </a:gradFill>
          <a:ln w="28575" cap="flat" cmpd="sng" algn="ctr">
            <a:solidFill>
              <a:srgbClr val="3A7DCE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b="1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Граждане, выезжающие из районов Крайнего Севера и приравненных к ним местностей</a:t>
            </a:r>
          </a:p>
        </p:txBody>
      </p:sp>
      <p:sp>
        <p:nvSpPr>
          <p:cNvPr id="38" name="Скругленный прямоугольник 37"/>
          <p:cNvSpPr/>
          <p:nvPr/>
        </p:nvSpPr>
        <p:spPr bwMode="auto">
          <a:xfrm>
            <a:off x="4283968" y="1781473"/>
            <a:ext cx="2269958" cy="983805"/>
          </a:xfrm>
          <a:prstGeom prst="roundRect">
            <a:avLst/>
          </a:prstGeom>
          <a:gradFill flip="none" rotWithShape="1">
            <a:gsLst>
              <a:gs pos="0">
                <a:srgbClr val="FF0000"/>
              </a:gs>
              <a:gs pos="50000">
                <a:srgbClr val="4F81BD">
                  <a:tint val="44500"/>
                  <a:satMod val="160000"/>
                </a:srgbClr>
              </a:gs>
              <a:gs pos="100000">
                <a:srgbClr val="4F81BD">
                  <a:tint val="23500"/>
                  <a:satMod val="160000"/>
                </a:srgbClr>
              </a:gs>
            </a:gsLst>
            <a:lin ang="5400000" scaled="1"/>
            <a:tileRect/>
          </a:gradFill>
          <a:ln w="28575" cap="flat" cmpd="sng" algn="ctr">
            <a:solidFill>
              <a:srgbClr val="3A7DCE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b="1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Граждане, пострадавшие в результате радиационных аварий и катастроф, и приравненные к ним лица</a:t>
            </a:r>
          </a:p>
        </p:txBody>
      </p:sp>
      <p:sp>
        <p:nvSpPr>
          <p:cNvPr id="39" name="Скругленный прямоугольник 38"/>
          <p:cNvSpPr/>
          <p:nvPr/>
        </p:nvSpPr>
        <p:spPr bwMode="auto">
          <a:xfrm>
            <a:off x="3185373" y="4151297"/>
            <a:ext cx="2587758" cy="830517"/>
          </a:xfrm>
          <a:prstGeom prst="roundRect">
            <a:avLst/>
          </a:prstGeom>
          <a:gradFill flip="none" rotWithShape="1">
            <a:gsLst>
              <a:gs pos="0">
                <a:srgbClr val="FF0000"/>
              </a:gs>
              <a:gs pos="50000">
                <a:srgbClr val="4F81BD">
                  <a:tint val="44500"/>
                  <a:satMod val="160000"/>
                </a:srgbClr>
              </a:gs>
              <a:gs pos="100000">
                <a:srgbClr val="4F81BD">
                  <a:tint val="23500"/>
                  <a:satMod val="160000"/>
                </a:srgbClr>
              </a:gs>
            </a:gsLst>
            <a:lin ang="5400000" scaled="1"/>
            <a:tileRect/>
          </a:gradFill>
          <a:ln w="28575" cap="flat" cmpd="sng" algn="ctr">
            <a:solidFill>
              <a:srgbClr val="3A7DCE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b="1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Граждане, подлежащие переселению из закрытых административно-территориальных образований</a:t>
            </a:r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4071547"/>
              </p:ext>
            </p:extLst>
          </p:nvPr>
        </p:nvGraphicFramePr>
        <p:xfrm>
          <a:off x="1043608" y="2907970"/>
          <a:ext cx="2644121" cy="789124"/>
        </p:xfrm>
        <a:graphic>
          <a:graphicData uri="http://schemas.openxmlformats.org/drawingml/2006/table">
            <a:tbl>
              <a:tblPr firstRow="1" bandRow="1"/>
              <a:tblGrid>
                <a:gridCol w="12351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89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19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9pPr>
                    </a:lstStyle>
                    <a:p>
                      <a:pPr algn="ctr"/>
                      <a:r>
                        <a:rPr lang="ru-RU" sz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Выдано ГЖС</a:t>
                      </a:r>
                    </a:p>
                  </a:txBody>
                  <a:tcPr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9pPr>
                    </a:lstStyle>
                    <a:p>
                      <a:pPr algn="ctr"/>
                      <a:r>
                        <a:rPr lang="ru-RU" sz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средств,</a:t>
                      </a:r>
                    </a:p>
                    <a:p>
                      <a:pPr algn="ctr"/>
                      <a:r>
                        <a:rPr lang="ru-RU" sz="1200" dirty="0" err="1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млн.рублей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60000"/>
                        <a:lumOff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9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9pPr>
                    </a:lstStyle>
                    <a:p>
                      <a:pPr algn="ctr"/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445</a:t>
                      </a:r>
                    </a:p>
                  </a:txBody>
                  <a:tcPr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9pPr>
                    </a:lstStyle>
                    <a:p>
                      <a:pPr algn="ctr"/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1 392,7</a:t>
                      </a:r>
                    </a:p>
                  </a:txBody>
                  <a:tcPr>
                    <a:lnL w="190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3" name="Скругленный прямоугольник 22"/>
          <p:cNvSpPr/>
          <p:nvPr/>
        </p:nvSpPr>
        <p:spPr bwMode="auto">
          <a:xfrm>
            <a:off x="6706326" y="1785803"/>
            <a:ext cx="2114146" cy="983805"/>
          </a:xfrm>
          <a:prstGeom prst="roundRect">
            <a:avLst/>
          </a:prstGeom>
          <a:gradFill flip="none" rotWithShape="1">
            <a:gsLst>
              <a:gs pos="0">
                <a:srgbClr val="FF0000"/>
              </a:gs>
              <a:gs pos="50000">
                <a:srgbClr val="4F81BD">
                  <a:tint val="44500"/>
                  <a:satMod val="160000"/>
                </a:srgbClr>
              </a:gs>
              <a:gs pos="100000">
                <a:srgbClr val="4F81BD">
                  <a:tint val="23500"/>
                  <a:satMod val="160000"/>
                </a:srgbClr>
              </a:gs>
            </a:gsLst>
            <a:lin ang="5400000" scaled="1"/>
            <a:tileRect/>
          </a:gradFill>
          <a:ln w="28575" cap="flat" cmpd="sng" algn="ctr">
            <a:solidFill>
              <a:srgbClr val="3A7DCE"/>
            </a:solidFill>
            <a:prstDash val="dash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b="1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Граждане, Подлежащие переселению с комплекса «Байконур»</a:t>
            </a:r>
          </a:p>
        </p:txBody>
      </p:sp>
      <p:sp>
        <p:nvSpPr>
          <p:cNvPr id="24" name="Блок-схема: дисплей 23"/>
          <p:cNvSpPr/>
          <p:nvPr/>
        </p:nvSpPr>
        <p:spPr>
          <a:xfrm>
            <a:off x="8530034" y="29520"/>
            <a:ext cx="576063" cy="576064"/>
          </a:xfrm>
          <a:prstGeom prst="flowChartDisplay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</a:p>
        </p:txBody>
      </p:sp>
      <p:graphicFrame>
        <p:nvGraphicFramePr>
          <p:cNvPr id="29" name="Таблица 28">
            <a:extLst>
              <a:ext uri="{FF2B5EF4-FFF2-40B4-BE49-F238E27FC236}">
                <a16:creationId xmlns:a16="http://schemas.microsoft.com/office/drawing/2014/main" id="{6788A06F-110B-4E01-9CF9-D40CC08DA6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0562026"/>
              </p:ext>
            </p:extLst>
          </p:nvPr>
        </p:nvGraphicFramePr>
        <p:xfrm>
          <a:off x="611560" y="5016646"/>
          <a:ext cx="2351491" cy="789124"/>
        </p:xfrm>
        <a:graphic>
          <a:graphicData uri="http://schemas.openxmlformats.org/drawingml/2006/table">
            <a:tbl>
              <a:tblPr firstRow="1" bandRow="1"/>
              <a:tblGrid>
                <a:gridCol w="10984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30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19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9pPr>
                    </a:lstStyle>
                    <a:p>
                      <a:pPr algn="ctr"/>
                      <a:r>
                        <a:rPr lang="ru-RU" sz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Выдано ГЖС</a:t>
                      </a:r>
                    </a:p>
                  </a:txBody>
                  <a:tcPr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9pPr>
                    </a:lstStyle>
                    <a:p>
                      <a:pPr algn="ctr"/>
                      <a:r>
                        <a:rPr lang="ru-RU" sz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средств,</a:t>
                      </a:r>
                    </a:p>
                    <a:p>
                      <a:pPr algn="ctr"/>
                      <a:r>
                        <a:rPr lang="ru-RU" sz="1200" dirty="0" err="1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млн.рублей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60000"/>
                        <a:lumOff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9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9pPr>
                    </a:lstStyle>
                    <a:p>
                      <a:pPr algn="ctr"/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434</a:t>
                      </a:r>
                    </a:p>
                  </a:txBody>
                  <a:tcPr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9pPr>
                    </a:lstStyle>
                    <a:p>
                      <a:pPr algn="ctr"/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1 811,7</a:t>
                      </a:r>
                    </a:p>
                  </a:txBody>
                  <a:tcPr>
                    <a:lnL w="190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0" name="Таблица 29">
            <a:extLst>
              <a:ext uri="{FF2B5EF4-FFF2-40B4-BE49-F238E27FC236}">
                <a16:creationId xmlns:a16="http://schemas.microsoft.com/office/drawing/2014/main" id="{B3F0D9A8-2FAE-980D-55B0-3E72C0FA6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4218658"/>
              </p:ext>
            </p:extLst>
          </p:nvPr>
        </p:nvGraphicFramePr>
        <p:xfrm>
          <a:off x="3303506" y="5004688"/>
          <a:ext cx="2351491" cy="789124"/>
        </p:xfrm>
        <a:graphic>
          <a:graphicData uri="http://schemas.openxmlformats.org/drawingml/2006/table">
            <a:tbl>
              <a:tblPr firstRow="1" bandRow="1"/>
              <a:tblGrid>
                <a:gridCol w="10984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30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19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9pPr>
                    </a:lstStyle>
                    <a:p>
                      <a:pPr algn="ctr"/>
                      <a:r>
                        <a:rPr lang="ru-RU" sz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Выдано ГЖС</a:t>
                      </a:r>
                    </a:p>
                  </a:txBody>
                  <a:tcPr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9pPr>
                    </a:lstStyle>
                    <a:p>
                      <a:pPr algn="ctr"/>
                      <a:r>
                        <a:rPr lang="ru-RU" sz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средств,</a:t>
                      </a:r>
                    </a:p>
                    <a:p>
                      <a:pPr algn="ctr"/>
                      <a:r>
                        <a:rPr lang="ru-RU" sz="1200" dirty="0" err="1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млн.рублей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60000"/>
                        <a:lumOff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9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9pPr>
                    </a:lstStyle>
                    <a:p>
                      <a:pPr algn="ctr"/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186</a:t>
                      </a:r>
                    </a:p>
                  </a:txBody>
                  <a:tcPr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9pPr>
                    </a:lstStyle>
                    <a:p>
                      <a:pPr algn="ctr"/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429,1</a:t>
                      </a:r>
                    </a:p>
                  </a:txBody>
                  <a:tcPr>
                    <a:lnL w="190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1" name="Таблица 30">
            <a:extLst>
              <a:ext uri="{FF2B5EF4-FFF2-40B4-BE49-F238E27FC236}">
                <a16:creationId xmlns:a16="http://schemas.microsoft.com/office/drawing/2014/main" id="{63A87255-0FFE-437C-DA99-74E8E2430E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140217"/>
              </p:ext>
            </p:extLst>
          </p:nvPr>
        </p:nvGraphicFramePr>
        <p:xfrm>
          <a:off x="6124830" y="5004688"/>
          <a:ext cx="2351491" cy="789124"/>
        </p:xfrm>
        <a:graphic>
          <a:graphicData uri="http://schemas.openxmlformats.org/drawingml/2006/table">
            <a:tbl>
              <a:tblPr firstRow="1" bandRow="1"/>
              <a:tblGrid>
                <a:gridCol w="10984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30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19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9pPr>
                    </a:lstStyle>
                    <a:p>
                      <a:pPr algn="ctr"/>
                      <a:r>
                        <a:rPr lang="ru-RU" sz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Выдано ГЖС</a:t>
                      </a:r>
                    </a:p>
                  </a:txBody>
                  <a:tcPr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9pPr>
                    </a:lstStyle>
                    <a:p>
                      <a:pPr algn="ctr"/>
                      <a:r>
                        <a:rPr lang="ru-RU" sz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средств,</a:t>
                      </a:r>
                    </a:p>
                    <a:p>
                      <a:pPr algn="ctr"/>
                      <a:r>
                        <a:rPr lang="ru-RU" sz="1200" dirty="0" err="1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млн.рублей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60000"/>
                        <a:lumOff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9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9pPr>
                    </a:lstStyle>
                    <a:p>
                      <a:pPr algn="ctr"/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1 801</a:t>
                      </a:r>
                    </a:p>
                  </a:txBody>
                  <a:tcPr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9pPr>
                    </a:lstStyle>
                    <a:p>
                      <a:pPr algn="ctr"/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4 351,9</a:t>
                      </a:r>
                    </a:p>
                  </a:txBody>
                  <a:tcPr>
                    <a:lnL w="190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0" name="Таблица 39">
            <a:extLst>
              <a:ext uri="{FF2B5EF4-FFF2-40B4-BE49-F238E27FC236}">
                <a16:creationId xmlns:a16="http://schemas.microsoft.com/office/drawing/2014/main" id="{24E4091A-9085-554D-A777-C96B0F0B99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8265905"/>
              </p:ext>
            </p:extLst>
          </p:nvPr>
        </p:nvGraphicFramePr>
        <p:xfrm>
          <a:off x="6804248" y="2791059"/>
          <a:ext cx="2013817" cy="972004"/>
        </p:xfrm>
        <a:graphic>
          <a:graphicData uri="http://schemas.openxmlformats.org/drawingml/2006/table">
            <a:tbl>
              <a:tblPr firstRow="1" bandRow="1"/>
              <a:tblGrid>
                <a:gridCol w="9406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31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19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9pPr>
                    </a:lstStyle>
                    <a:p>
                      <a:pPr algn="ctr"/>
                      <a:r>
                        <a:rPr lang="ru-RU" sz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Выдано ГЖС</a:t>
                      </a:r>
                    </a:p>
                  </a:txBody>
                  <a:tcPr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9pPr>
                    </a:lstStyle>
                    <a:p>
                      <a:pPr algn="ctr"/>
                      <a:r>
                        <a:rPr lang="ru-RU" sz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средств,</a:t>
                      </a:r>
                    </a:p>
                    <a:p>
                      <a:pPr algn="ctr"/>
                      <a:r>
                        <a:rPr lang="ru-RU" sz="1200" dirty="0" err="1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млн.рублей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60000"/>
                        <a:lumOff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9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9pPr>
                    </a:lstStyle>
                    <a:p>
                      <a:pPr algn="ctr"/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501</a:t>
                      </a:r>
                    </a:p>
                  </a:txBody>
                  <a:tcPr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9pPr>
                    </a:lstStyle>
                    <a:p>
                      <a:pPr algn="ctr"/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1 344,9</a:t>
                      </a:r>
                    </a:p>
                  </a:txBody>
                  <a:tcPr>
                    <a:lnL w="190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1" name="Таблица 40">
            <a:extLst>
              <a:ext uri="{FF2B5EF4-FFF2-40B4-BE49-F238E27FC236}">
                <a16:creationId xmlns:a16="http://schemas.microsoft.com/office/drawing/2014/main" id="{0F4B018F-1676-0E71-EC68-8E8F8FD5AF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8494975"/>
              </p:ext>
            </p:extLst>
          </p:nvPr>
        </p:nvGraphicFramePr>
        <p:xfrm>
          <a:off x="4415632" y="2768453"/>
          <a:ext cx="2013817" cy="972004"/>
        </p:xfrm>
        <a:graphic>
          <a:graphicData uri="http://schemas.openxmlformats.org/drawingml/2006/table">
            <a:tbl>
              <a:tblPr firstRow="1" bandRow="1"/>
              <a:tblGrid>
                <a:gridCol w="9406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31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19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9pPr>
                    </a:lstStyle>
                    <a:p>
                      <a:pPr algn="ctr"/>
                      <a:r>
                        <a:rPr lang="ru-RU" sz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Выдано ГЖС</a:t>
                      </a:r>
                    </a:p>
                  </a:txBody>
                  <a:tcPr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eorgia"/>
                        </a:defRPr>
                      </a:lvl9pPr>
                    </a:lstStyle>
                    <a:p>
                      <a:pPr algn="ctr"/>
                      <a:r>
                        <a:rPr lang="ru-RU" sz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средств,</a:t>
                      </a:r>
                    </a:p>
                    <a:p>
                      <a:pPr algn="ctr"/>
                      <a:r>
                        <a:rPr lang="ru-RU" sz="1200" dirty="0" err="1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млн.рублей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60000"/>
                        <a:lumOff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9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9pPr>
                    </a:lstStyle>
                    <a:p>
                      <a:pPr algn="ctr"/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871</a:t>
                      </a:r>
                    </a:p>
                  </a:txBody>
                  <a:tcPr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eorgia"/>
                        </a:defRPr>
                      </a:lvl9pPr>
                    </a:lstStyle>
                    <a:p>
                      <a:pPr algn="ctr"/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2 386,9</a:t>
                      </a:r>
                    </a:p>
                  </a:txBody>
                  <a:tcPr>
                    <a:lnL w="190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4922039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5799" y="1389708"/>
            <a:ext cx="8712968" cy="2399332"/>
          </a:xfrm>
          <a:prstGeom prst="rect">
            <a:avLst/>
          </a:prstGeom>
          <a:solidFill>
            <a:srgbClr val="FFFFB3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  <p:pic>
        <p:nvPicPr>
          <p:cNvPr id="32" name="Рисунок 9" descr="russia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25" y="1"/>
            <a:ext cx="53340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TextBox 32"/>
          <p:cNvSpPr txBox="1"/>
          <p:nvPr/>
        </p:nvSpPr>
        <p:spPr>
          <a:xfrm>
            <a:off x="230222" y="865997"/>
            <a:ext cx="8712967" cy="52322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Субвенции из федерального бюджета </a:t>
            </a: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региональным бюджетам на обеспечение жильем отдельных категорий граждан. Итоги 2021 года </a:t>
            </a:r>
            <a:r>
              <a:rPr lang="ru-RU" sz="1400" b="1" i="1" dirty="0">
                <a:solidFill>
                  <a:srgbClr val="FFFFB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(обеспечено жильем 4 384 семьи очередника)</a:t>
            </a:r>
          </a:p>
        </p:txBody>
      </p:sp>
      <p:sp>
        <p:nvSpPr>
          <p:cNvPr id="34" name="Скругленный прямоугольник 33"/>
          <p:cNvSpPr/>
          <p:nvPr/>
        </p:nvSpPr>
        <p:spPr bwMode="auto">
          <a:xfrm>
            <a:off x="272424" y="1449159"/>
            <a:ext cx="4155560" cy="1150091"/>
          </a:xfrm>
          <a:prstGeom prst="roundRect">
            <a:avLst/>
          </a:prstGeom>
          <a:gradFill flip="none" rotWithShape="1">
            <a:gsLst>
              <a:gs pos="0">
                <a:srgbClr val="FF0000"/>
              </a:gs>
              <a:gs pos="50000">
                <a:srgbClr val="4F81BD">
                  <a:tint val="44500"/>
                  <a:satMod val="160000"/>
                </a:srgbClr>
              </a:gs>
              <a:gs pos="100000">
                <a:srgbClr val="4F81BD">
                  <a:tint val="23500"/>
                  <a:satMod val="160000"/>
                </a:srgbClr>
              </a:gs>
            </a:gsLst>
            <a:lin ang="5400000" scaled="1"/>
            <a:tileRect/>
          </a:gradFill>
          <a:ln w="28575" cap="flat" cmpd="sng" algn="ctr">
            <a:solidFill>
              <a:srgbClr val="3A7DCE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b="1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Граждане, уволенные с военной службы (службы), и приравненные к ним лица, принятые до 1 января 2005 года на учет в качестве нуждающихся в улучшении жилищных условий в органах местного самоуправления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b="1" i="1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(Федеральный закон от 08.12.2010 № 342-ФЗ)</a:t>
            </a:r>
          </a:p>
        </p:txBody>
      </p:sp>
      <p:sp>
        <p:nvSpPr>
          <p:cNvPr id="35" name="Скругленный прямоугольник 34"/>
          <p:cNvSpPr/>
          <p:nvPr/>
        </p:nvSpPr>
        <p:spPr bwMode="auto">
          <a:xfrm>
            <a:off x="291525" y="2700935"/>
            <a:ext cx="2587758" cy="728065"/>
          </a:xfrm>
          <a:prstGeom prst="roundRect">
            <a:avLst/>
          </a:prstGeom>
          <a:gradFill flip="none" rotWithShape="1">
            <a:gsLst>
              <a:gs pos="0">
                <a:srgbClr val="FF0000"/>
              </a:gs>
              <a:gs pos="50000">
                <a:srgbClr val="4F81BD">
                  <a:tint val="44500"/>
                  <a:satMod val="160000"/>
                </a:srgbClr>
              </a:gs>
              <a:gs pos="100000">
                <a:srgbClr val="4F81BD">
                  <a:tint val="23500"/>
                  <a:satMod val="160000"/>
                </a:srgbClr>
              </a:gs>
            </a:gsLst>
            <a:lin ang="5400000" scaled="1"/>
            <a:tileRect/>
          </a:gradFill>
          <a:ln w="28575" cap="flat" cmpd="sng" algn="ctr">
            <a:solidFill>
              <a:srgbClr val="3A7DCE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b="1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Ветераны Великой Отечественной войны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b="1" i="1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 Президента РФ от 07.05.2008 № 714</a:t>
            </a:r>
          </a:p>
        </p:txBody>
      </p:sp>
      <p:sp>
        <p:nvSpPr>
          <p:cNvPr id="36" name="Скругленный прямоугольник 35"/>
          <p:cNvSpPr/>
          <p:nvPr/>
        </p:nvSpPr>
        <p:spPr bwMode="auto">
          <a:xfrm>
            <a:off x="6147851" y="2662469"/>
            <a:ext cx="2647536" cy="766531"/>
          </a:xfrm>
          <a:prstGeom prst="roundRect">
            <a:avLst/>
          </a:prstGeom>
          <a:gradFill flip="none" rotWithShape="1">
            <a:gsLst>
              <a:gs pos="0">
                <a:srgbClr val="FF0000"/>
              </a:gs>
              <a:gs pos="50000">
                <a:srgbClr val="4F81BD">
                  <a:tint val="44500"/>
                  <a:satMod val="160000"/>
                </a:srgbClr>
              </a:gs>
              <a:gs pos="100000">
                <a:srgbClr val="4F81BD">
                  <a:tint val="23500"/>
                  <a:satMod val="160000"/>
                </a:srgbClr>
              </a:gs>
            </a:gsLst>
            <a:lin ang="5400000" scaled="1"/>
            <a:tileRect/>
          </a:gradFill>
          <a:ln w="28575" cap="flat" cmpd="sng" algn="ctr">
            <a:solidFill>
              <a:srgbClr val="3A7DCE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b="1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Инвалиды и семьи, имеющие детей-инвалидов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b="1" i="1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24.11.1994 № 181-ФЗ</a:t>
            </a:r>
          </a:p>
        </p:txBody>
      </p:sp>
      <p:sp>
        <p:nvSpPr>
          <p:cNvPr id="39" name="Скругленный прямоугольник 38"/>
          <p:cNvSpPr/>
          <p:nvPr/>
        </p:nvSpPr>
        <p:spPr bwMode="auto">
          <a:xfrm>
            <a:off x="3278121" y="2683677"/>
            <a:ext cx="2587758" cy="745323"/>
          </a:xfrm>
          <a:prstGeom prst="roundRect">
            <a:avLst/>
          </a:prstGeom>
          <a:gradFill flip="none" rotWithShape="1">
            <a:gsLst>
              <a:gs pos="0">
                <a:srgbClr val="FF0000"/>
              </a:gs>
              <a:gs pos="50000">
                <a:srgbClr val="4F81BD">
                  <a:tint val="44500"/>
                  <a:satMod val="160000"/>
                </a:srgbClr>
              </a:gs>
              <a:gs pos="100000">
                <a:srgbClr val="4F81BD">
                  <a:tint val="23500"/>
                  <a:satMod val="160000"/>
                </a:srgbClr>
              </a:gs>
            </a:gsLst>
            <a:lin ang="5400000" scaled="1"/>
            <a:tileRect/>
          </a:gradFill>
          <a:ln w="28575" cap="flat" cmpd="sng" algn="ctr">
            <a:solidFill>
              <a:srgbClr val="3A7DCE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b="1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Ветераны боевых действий и приравненные к ним лица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b="1" i="1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12.01.1995 № 5-ФЗ</a:t>
            </a:r>
            <a:endParaRPr lang="ru-RU" sz="1200" b="1" kern="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 bwMode="auto">
          <a:xfrm>
            <a:off x="4572000" y="1451099"/>
            <a:ext cx="4246065" cy="1094350"/>
          </a:xfrm>
          <a:prstGeom prst="roundRect">
            <a:avLst/>
          </a:prstGeom>
          <a:gradFill flip="none" rotWithShape="1">
            <a:gsLst>
              <a:gs pos="0">
                <a:srgbClr val="FF0000"/>
              </a:gs>
              <a:gs pos="50000">
                <a:srgbClr val="4F81BD">
                  <a:tint val="44500"/>
                  <a:satMod val="160000"/>
                </a:srgbClr>
              </a:gs>
              <a:gs pos="100000">
                <a:srgbClr val="4F81BD">
                  <a:tint val="23500"/>
                  <a:satMod val="160000"/>
                </a:srgbClr>
              </a:gs>
            </a:gsLst>
            <a:lin ang="5400000" scaled="1"/>
            <a:tileRect/>
          </a:gradFill>
          <a:ln w="28575" cap="flat" cmpd="sng" algn="ctr">
            <a:solidFill>
              <a:srgbClr val="3A7DCE"/>
            </a:solidFill>
            <a:prstDash val="dash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b="1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Отдельные категории граждан, постоянно проживающие на территории Республики Крым </a:t>
            </a:r>
            <a:br>
              <a:rPr lang="ru-RU" sz="1200" b="1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г. Севастополя, уволенные из Вооруженных Сил Украины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b="1" i="1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(Указ Президента РФ от 22.03.2018 № 116)</a:t>
            </a:r>
          </a:p>
        </p:txBody>
      </p:sp>
      <p:sp>
        <p:nvSpPr>
          <p:cNvPr id="24" name="Блок-схема: дисплей 23"/>
          <p:cNvSpPr/>
          <p:nvPr/>
        </p:nvSpPr>
        <p:spPr>
          <a:xfrm>
            <a:off x="8530034" y="29520"/>
            <a:ext cx="576063" cy="576064"/>
          </a:xfrm>
          <a:prstGeom prst="flowChartDisplay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</a:p>
        </p:txBody>
      </p:sp>
      <p:sp>
        <p:nvSpPr>
          <p:cNvPr id="3" name="Шестиугольник 2">
            <a:extLst>
              <a:ext uri="{FF2B5EF4-FFF2-40B4-BE49-F238E27FC236}">
                <a16:creationId xmlns:a16="http://schemas.microsoft.com/office/drawing/2014/main" id="{2DA4185D-3608-3805-07ED-803583965FA3}"/>
              </a:ext>
            </a:extLst>
          </p:cNvPr>
          <p:cNvSpPr/>
          <p:nvPr/>
        </p:nvSpPr>
        <p:spPr>
          <a:xfrm>
            <a:off x="3811737" y="2046879"/>
            <a:ext cx="616247" cy="401961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8</a:t>
            </a:r>
          </a:p>
        </p:txBody>
      </p:sp>
      <p:sp>
        <p:nvSpPr>
          <p:cNvPr id="19" name="Шестиугольник 18">
            <a:extLst>
              <a:ext uri="{FF2B5EF4-FFF2-40B4-BE49-F238E27FC236}">
                <a16:creationId xmlns:a16="http://schemas.microsoft.com/office/drawing/2014/main" id="{FF26B639-468E-8A54-F588-5C13C79F5243}"/>
              </a:ext>
            </a:extLst>
          </p:cNvPr>
          <p:cNvSpPr/>
          <p:nvPr/>
        </p:nvSpPr>
        <p:spPr>
          <a:xfrm>
            <a:off x="8201818" y="2117697"/>
            <a:ext cx="616247" cy="401961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77</a:t>
            </a:r>
          </a:p>
        </p:txBody>
      </p:sp>
      <p:sp>
        <p:nvSpPr>
          <p:cNvPr id="20" name="Шестиугольник 19">
            <a:extLst>
              <a:ext uri="{FF2B5EF4-FFF2-40B4-BE49-F238E27FC236}">
                <a16:creationId xmlns:a16="http://schemas.microsoft.com/office/drawing/2014/main" id="{DA096971-3D68-76C7-1283-ADE68B420A80}"/>
              </a:ext>
            </a:extLst>
          </p:cNvPr>
          <p:cNvSpPr/>
          <p:nvPr/>
        </p:nvSpPr>
        <p:spPr>
          <a:xfrm>
            <a:off x="2225960" y="3243398"/>
            <a:ext cx="683547" cy="293792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603</a:t>
            </a:r>
          </a:p>
        </p:txBody>
      </p:sp>
      <p:sp>
        <p:nvSpPr>
          <p:cNvPr id="22" name="Шестиугольник 21">
            <a:extLst>
              <a:ext uri="{FF2B5EF4-FFF2-40B4-BE49-F238E27FC236}">
                <a16:creationId xmlns:a16="http://schemas.microsoft.com/office/drawing/2014/main" id="{D718D5EB-E170-3CAF-C823-657865B21D70}"/>
              </a:ext>
            </a:extLst>
          </p:cNvPr>
          <p:cNvSpPr/>
          <p:nvPr/>
        </p:nvSpPr>
        <p:spPr>
          <a:xfrm>
            <a:off x="5010143" y="3250446"/>
            <a:ext cx="848832" cy="27969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1 763</a:t>
            </a:r>
          </a:p>
        </p:txBody>
      </p:sp>
      <p:sp>
        <p:nvSpPr>
          <p:cNvPr id="25" name="Шестиугольник 24">
            <a:extLst>
              <a:ext uri="{FF2B5EF4-FFF2-40B4-BE49-F238E27FC236}">
                <a16:creationId xmlns:a16="http://schemas.microsoft.com/office/drawing/2014/main" id="{242A6503-D806-0163-9E11-6E0663BAC9B1}"/>
              </a:ext>
            </a:extLst>
          </p:cNvPr>
          <p:cNvSpPr/>
          <p:nvPr/>
        </p:nvSpPr>
        <p:spPr>
          <a:xfrm>
            <a:off x="7933244" y="3243398"/>
            <a:ext cx="856624" cy="282202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1 933</a:t>
            </a: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53FF5F51-977D-DF0D-84EC-326A50A2270D}"/>
              </a:ext>
            </a:extLst>
          </p:cNvPr>
          <p:cNvSpPr/>
          <p:nvPr/>
        </p:nvSpPr>
        <p:spPr>
          <a:xfrm>
            <a:off x="230223" y="4431200"/>
            <a:ext cx="8712968" cy="2122659"/>
          </a:xfrm>
          <a:prstGeom prst="rect">
            <a:avLst/>
          </a:prstGeom>
          <a:solidFill>
            <a:srgbClr val="FFFFB3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кругленный прямоугольник 33">
            <a:extLst>
              <a:ext uri="{FF2B5EF4-FFF2-40B4-BE49-F238E27FC236}">
                <a16:creationId xmlns:a16="http://schemas.microsoft.com/office/drawing/2014/main" id="{4D7AEBBC-EB9B-855C-6BCC-446076A50704}"/>
              </a:ext>
            </a:extLst>
          </p:cNvPr>
          <p:cNvSpPr/>
          <p:nvPr/>
        </p:nvSpPr>
        <p:spPr bwMode="auto">
          <a:xfrm>
            <a:off x="291525" y="4522840"/>
            <a:ext cx="4306095" cy="591154"/>
          </a:xfrm>
          <a:prstGeom prst="roundRect">
            <a:avLst/>
          </a:prstGeom>
          <a:gradFill flip="none" rotWithShape="1"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  <a:tileRect/>
          </a:gradFill>
          <a:ln w="28575" cap="flat" cmpd="sng" algn="ctr">
            <a:solidFill>
              <a:srgbClr val="3A7DCE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Молодые семьи</a:t>
            </a:r>
            <a:endParaRPr kumimoji="0" lang="ru-RU" sz="1200" b="1" i="0" u="none" strike="noStrike" kern="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Скругленный прямоугольник 35">
            <a:extLst>
              <a:ext uri="{FF2B5EF4-FFF2-40B4-BE49-F238E27FC236}">
                <a16:creationId xmlns:a16="http://schemas.microsoft.com/office/drawing/2014/main" id="{C43A9769-5D6D-813E-D6AA-25496C895D6B}"/>
              </a:ext>
            </a:extLst>
          </p:cNvPr>
          <p:cNvSpPr/>
          <p:nvPr/>
        </p:nvSpPr>
        <p:spPr bwMode="auto">
          <a:xfrm>
            <a:off x="4963586" y="5406901"/>
            <a:ext cx="3803657" cy="610265"/>
          </a:xfrm>
          <a:prstGeom prst="roundRect">
            <a:avLst/>
          </a:prstGeom>
          <a:solidFill>
            <a:srgbClr val="2E5031"/>
          </a:solidFill>
          <a:ln w="28575" cap="flat" cmpd="sng" algn="ctr">
            <a:solidFill>
              <a:srgbClr val="3A7DCE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Дети-сироты и дети, оставшиеся без попечения родителей, лица из числа</a:t>
            </a:r>
          </a:p>
        </p:txBody>
      </p:sp>
      <p:sp>
        <p:nvSpPr>
          <p:cNvPr id="37" name="Скругленный прямоугольник 37">
            <a:extLst>
              <a:ext uri="{FF2B5EF4-FFF2-40B4-BE49-F238E27FC236}">
                <a16:creationId xmlns:a16="http://schemas.microsoft.com/office/drawing/2014/main" id="{E88FA6A4-18A8-1639-31F8-59FCCA515E7A}"/>
              </a:ext>
            </a:extLst>
          </p:cNvPr>
          <p:cNvSpPr/>
          <p:nvPr/>
        </p:nvSpPr>
        <p:spPr bwMode="auto">
          <a:xfrm>
            <a:off x="4973444" y="4509563"/>
            <a:ext cx="3816424" cy="610265"/>
          </a:xfrm>
          <a:prstGeom prst="roundRect">
            <a:avLst/>
          </a:prstGeom>
          <a:gradFill flip="none" rotWithShape="1"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  <a:tileRect/>
          </a:gradFill>
          <a:ln w="28575" cap="flat" cmpd="sng" algn="ctr">
            <a:solidFill>
              <a:srgbClr val="3A7DCE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Граждане, проживающие в непригодных для постоянного проживания помещениях, расположенных в зоне БАМ</a:t>
            </a:r>
            <a:endParaRPr kumimoji="0" lang="ru-RU" sz="12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Скругленный прямоугольник 38">
            <a:extLst>
              <a:ext uri="{FF2B5EF4-FFF2-40B4-BE49-F238E27FC236}">
                <a16:creationId xmlns:a16="http://schemas.microsoft.com/office/drawing/2014/main" id="{335DEC07-3033-4054-2A94-E0E42732BF4E}"/>
              </a:ext>
            </a:extLst>
          </p:cNvPr>
          <p:cNvSpPr/>
          <p:nvPr/>
        </p:nvSpPr>
        <p:spPr bwMode="auto">
          <a:xfrm>
            <a:off x="342235" y="5426318"/>
            <a:ext cx="4280475" cy="565685"/>
          </a:xfrm>
          <a:prstGeom prst="roundRect">
            <a:avLst/>
          </a:prstGeom>
          <a:gradFill flip="none" rotWithShape="1"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  <a:tileRect/>
          </a:gradFill>
          <a:ln w="28575" cap="flat" cmpd="sng" algn="ctr">
            <a:solidFill>
              <a:srgbClr val="3A7DCE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i="0" dirty="0">
                <a:solidFill>
                  <a:srgbClr val="22272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Переселение граждан из не предназначенных для проживания строений, созданных в период промышленного освоения Сибири и Дальнего Востока</a:t>
            </a:r>
            <a:endParaRPr kumimoji="0" lang="ru-RU" sz="12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EDF837AE-83A0-4619-BACB-22D3A42CADFB}"/>
              </a:ext>
            </a:extLst>
          </p:cNvPr>
          <p:cNvSpPr txBox="1"/>
          <p:nvPr/>
        </p:nvSpPr>
        <p:spPr>
          <a:xfrm>
            <a:off x="269446" y="3948613"/>
            <a:ext cx="8656349" cy="52322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Субсидии из федерального бюджета </a:t>
            </a: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региональным бюджетам на обеспечение жильем отдельных категорий граждан. Итоги 2021 года </a:t>
            </a:r>
            <a:r>
              <a:rPr lang="ru-RU" sz="1400" b="1" i="1" dirty="0">
                <a:solidFill>
                  <a:srgbClr val="FFFFB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(обеспечено жильем 14 689 семей очередников)</a:t>
            </a:r>
          </a:p>
        </p:txBody>
      </p:sp>
      <p:sp>
        <p:nvSpPr>
          <p:cNvPr id="44" name="Прямоугольник: багетная рамка 43">
            <a:extLst>
              <a:ext uri="{FF2B5EF4-FFF2-40B4-BE49-F238E27FC236}">
                <a16:creationId xmlns:a16="http://schemas.microsoft.com/office/drawing/2014/main" id="{2591BE15-436C-48E1-0768-95369DBA4B6B}"/>
              </a:ext>
            </a:extLst>
          </p:cNvPr>
          <p:cNvSpPr/>
          <p:nvPr/>
        </p:nvSpPr>
        <p:spPr>
          <a:xfrm>
            <a:off x="717555" y="136987"/>
            <a:ext cx="7626644" cy="691279"/>
          </a:xfrm>
          <a:prstGeom prst="bevel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МЕЖБЮДЖЕТНЫЕ ТРАНСФЕРТЫ</a:t>
            </a:r>
          </a:p>
        </p:txBody>
      </p:sp>
      <p:sp>
        <p:nvSpPr>
          <p:cNvPr id="45" name="Шестиугольник 44">
            <a:extLst>
              <a:ext uri="{FF2B5EF4-FFF2-40B4-BE49-F238E27FC236}">
                <a16:creationId xmlns:a16="http://schemas.microsoft.com/office/drawing/2014/main" id="{5272D306-7E04-E488-51A7-A289BB5A2A31}"/>
              </a:ext>
            </a:extLst>
          </p:cNvPr>
          <p:cNvSpPr/>
          <p:nvPr/>
        </p:nvSpPr>
        <p:spPr>
          <a:xfrm>
            <a:off x="3563888" y="4825543"/>
            <a:ext cx="1008112" cy="27969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14 421</a:t>
            </a:r>
          </a:p>
        </p:txBody>
      </p:sp>
      <p:sp>
        <p:nvSpPr>
          <p:cNvPr id="46" name="Шестиугольник 45">
            <a:extLst>
              <a:ext uri="{FF2B5EF4-FFF2-40B4-BE49-F238E27FC236}">
                <a16:creationId xmlns:a16="http://schemas.microsoft.com/office/drawing/2014/main" id="{C1D4DC49-8A0B-04AA-946E-576B00DECCA7}"/>
              </a:ext>
            </a:extLst>
          </p:cNvPr>
          <p:cNvSpPr/>
          <p:nvPr/>
        </p:nvSpPr>
        <p:spPr>
          <a:xfrm>
            <a:off x="7941036" y="4909153"/>
            <a:ext cx="848832" cy="27969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234</a:t>
            </a:r>
          </a:p>
        </p:txBody>
      </p:sp>
      <p:sp>
        <p:nvSpPr>
          <p:cNvPr id="47" name="Шестиугольник 46">
            <a:extLst>
              <a:ext uri="{FF2B5EF4-FFF2-40B4-BE49-F238E27FC236}">
                <a16:creationId xmlns:a16="http://schemas.microsoft.com/office/drawing/2014/main" id="{BF76C53E-7C17-39AF-68EC-016384A86C03}"/>
              </a:ext>
            </a:extLst>
          </p:cNvPr>
          <p:cNvSpPr/>
          <p:nvPr/>
        </p:nvSpPr>
        <p:spPr>
          <a:xfrm>
            <a:off x="3723168" y="5985232"/>
            <a:ext cx="848832" cy="27969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34</a:t>
            </a:r>
          </a:p>
        </p:txBody>
      </p:sp>
    </p:spTree>
    <p:extLst>
      <p:ext uri="{BB962C8B-B14F-4D97-AF65-F5344CB8AC3E}">
        <p14:creationId xmlns:p14="http://schemas.microsoft.com/office/powerpoint/2010/main" val="2447113983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Цилиндр 3">
            <a:extLst>
              <a:ext uri="{FF2B5EF4-FFF2-40B4-BE49-F238E27FC236}">
                <a16:creationId xmlns:a16="http://schemas.microsoft.com/office/drawing/2014/main" id="{EB08C2CA-8283-4FF4-8053-3B04E17CF329}"/>
              </a:ext>
            </a:extLst>
          </p:cNvPr>
          <p:cNvSpPr/>
          <p:nvPr/>
        </p:nvSpPr>
        <p:spPr>
          <a:xfrm>
            <a:off x="168442" y="1513233"/>
            <a:ext cx="4594886" cy="4435337"/>
          </a:xfrm>
          <a:prstGeom prst="can">
            <a:avLst>
              <a:gd name="adj" fmla="val 7207"/>
            </a:avLst>
          </a:prstGeom>
          <a:solidFill>
            <a:schemeClr val="accent6">
              <a:lumMod val="40000"/>
              <a:lumOff val="6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ru-RU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5812598C-4F48-4ED9-A3EF-3E6CFE656B6E}"/>
              </a:ext>
            </a:extLst>
          </p:cNvPr>
          <p:cNvSpPr/>
          <p:nvPr/>
        </p:nvSpPr>
        <p:spPr>
          <a:xfrm>
            <a:off x="0" y="857250"/>
            <a:ext cx="9144000" cy="54416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r>
              <a:rPr lang="ru-RU" sz="135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ЕДИНЫЙ РЕЕСТР ГРАЖДАН, ПЕРЕД КОТОРЫМИ ИМЕЮТСЯ ФЕДЕРАЛЬНЫЕ ЖИЛИЩНЫЕ ОБЯЗАТЕЛЬСТВА </a:t>
            </a:r>
          </a:p>
          <a:p>
            <a:pPr algn="ctr" defTabSz="685800"/>
            <a:r>
              <a:rPr lang="ru-RU" sz="135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(ИМЕЮЩИЕ ПРАВО НА ГОСУДАРСТВЕННУЮ ПОДДЕРЖКУ В УЛУЧШЕНИИ ЖИЛИЩНЫХ УСЛОВИЙ) </a:t>
            </a:r>
          </a:p>
        </p:txBody>
      </p:sp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5A3CC412-B346-4D35-94B9-0527895B2061}"/>
              </a:ext>
            </a:extLst>
          </p:cNvPr>
          <p:cNvGraphicFramePr>
            <a:graphicFrameLocks noGrp="1"/>
          </p:cNvGraphicFramePr>
          <p:nvPr/>
        </p:nvGraphicFramePr>
        <p:xfrm>
          <a:off x="307543" y="1976777"/>
          <a:ext cx="4316684" cy="35084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34724">
                  <a:extLst>
                    <a:ext uri="{9D8B030D-6E8A-4147-A177-3AD203B41FA5}">
                      <a16:colId xmlns:a16="http://schemas.microsoft.com/office/drawing/2014/main" val="1446503658"/>
                    </a:ext>
                  </a:extLst>
                </a:gridCol>
                <a:gridCol w="881960">
                  <a:extLst>
                    <a:ext uri="{9D8B030D-6E8A-4147-A177-3AD203B41FA5}">
                      <a16:colId xmlns:a16="http://schemas.microsoft.com/office/drawing/2014/main" val="2392218495"/>
                    </a:ext>
                  </a:extLst>
                </a:gridCol>
              </a:tblGrid>
              <a:tr h="55083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категории граждан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830" marR="2983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Планируется включить в реестр,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семей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830" marR="298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0031836"/>
                  </a:ext>
                </a:extLst>
              </a:tr>
              <a:tr h="2593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Граждане, пострадавшие в результате радиационных аварий и катастроф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9830" marR="29830" marT="0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1 943</a:t>
                      </a:r>
                      <a:endParaRPr lang="ru-RU" sz="9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830" marR="298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53970"/>
                  </a:ext>
                </a:extLst>
              </a:tr>
              <a:tr h="2593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Граждане, признанные в установленном порядке вынужденными переселенцами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9830" marR="29830" marT="0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1 387</a:t>
                      </a:r>
                      <a:endParaRPr lang="ru-RU" sz="9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830" marR="298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7608680"/>
                  </a:ext>
                </a:extLst>
              </a:tr>
              <a:tr h="2593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Граждане, выезжающие из районов Крайнего Севера и приравненных к ним местностей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9830" marR="29830" marT="0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170 286</a:t>
                      </a:r>
                      <a:endParaRPr lang="ru-RU" sz="9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830" marR="298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8102094"/>
                  </a:ext>
                </a:extLst>
              </a:tr>
              <a:tr h="1368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Граждане, подлежащие переселению из ЗАТО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9830" marR="29830" marT="0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14 483</a:t>
                      </a:r>
                      <a:endParaRPr lang="ru-RU" sz="9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830" marR="298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6113144"/>
                  </a:ext>
                </a:extLst>
              </a:tr>
              <a:tr h="2728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Граждане, уволенные с военной службы (службы). и приравненные к ним лица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9830" marR="29830" marT="0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260</a:t>
                      </a:r>
                      <a:endParaRPr lang="ru-RU" sz="9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830" marR="298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5335665"/>
                  </a:ext>
                </a:extLst>
              </a:tr>
              <a:tr h="2593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Отдельные категории граждан, проживающие в Республике Крым и г. Севастополе (бывшие военнослужащие Украины)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9830" marR="29830" marT="0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351</a:t>
                      </a:r>
                      <a:endParaRPr lang="ru-RU" sz="9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830" marR="298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030602"/>
                  </a:ext>
                </a:extLst>
              </a:tr>
              <a:tr h="1368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8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Граждане, подлежащие отселению с комплекса «Байконур»</a:t>
                      </a:r>
                      <a:endParaRPr lang="ru-RU" sz="8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9830" marR="29830" marT="0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936</a:t>
                      </a:r>
                      <a:endParaRPr lang="ru-RU" sz="9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830" marR="298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071866"/>
                  </a:ext>
                </a:extLst>
              </a:tr>
              <a:tr h="1368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Ветераны боевых действий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9830" marR="29830" marT="0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6 687</a:t>
                      </a:r>
                      <a:endParaRPr lang="ru-RU" sz="9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830" marR="298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1860994"/>
                  </a:ext>
                </a:extLst>
              </a:tr>
              <a:tr h="1368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8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Инвалиды и семьи, имеющие детей-инвалидов</a:t>
                      </a:r>
                      <a:endParaRPr lang="ru-RU" sz="8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9830" marR="29830" marT="0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23 862</a:t>
                      </a:r>
                      <a:endParaRPr lang="ru-RU" sz="9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830" marR="298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1712580"/>
                  </a:ext>
                </a:extLst>
              </a:tr>
              <a:tr h="1368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8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Ветераны Великой Отечественной войны</a:t>
                      </a:r>
                      <a:endParaRPr lang="ru-RU" sz="8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9830" marR="29830" marT="0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</a:t>
                      </a:r>
                      <a:endParaRPr lang="ru-RU" sz="9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830" marR="298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215497"/>
                  </a:ext>
                </a:extLst>
              </a:tr>
              <a:tr h="1368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8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Федеральные государственные гражданский служащие</a:t>
                      </a:r>
                      <a:endParaRPr lang="ru-RU" sz="8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9830" marR="29830" marT="0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10 000</a:t>
                      </a:r>
                      <a:endParaRPr lang="ru-RU" sz="9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830" marR="298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6383340"/>
                  </a:ext>
                </a:extLst>
              </a:tr>
              <a:tr h="1368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8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Молодые семьи</a:t>
                      </a:r>
                      <a:endParaRPr lang="ru-RU" sz="8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9830" marR="29830" marT="0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173 380</a:t>
                      </a:r>
                      <a:endParaRPr lang="ru-RU" sz="9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830" marR="298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0509558"/>
                  </a:ext>
                </a:extLst>
              </a:tr>
              <a:tr h="2593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Граждане, проживающие в непригодных и временных помещениях, созданных в период освоения Сибири и Дальнего Востока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9830" marR="29830" marT="0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781</a:t>
                      </a:r>
                      <a:endParaRPr lang="ru-RU" sz="9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830" marR="298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4222316"/>
                  </a:ext>
                </a:extLst>
              </a:tr>
              <a:tr h="2593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8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Граждане, переселяемые из ветхого и аварийного жилья в зоне БАМа</a:t>
                      </a:r>
                      <a:endParaRPr lang="ru-RU" sz="8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9830" marR="29830" marT="0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5 901</a:t>
                      </a:r>
                      <a:endParaRPr lang="ru-RU" sz="9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830" marR="298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1378341"/>
                  </a:ext>
                </a:extLst>
              </a:tr>
              <a:tr h="1704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Молодые ученые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9830" marR="29830" marT="0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280</a:t>
                      </a:r>
                      <a:endParaRPr lang="ru-RU" sz="9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830" marR="298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415962"/>
                  </a:ext>
                </a:extLst>
              </a:tr>
            </a:tbl>
          </a:graphicData>
        </a:graphic>
      </p:graphicFrame>
      <p:sp>
        <p:nvSpPr>
          <p:cNvPr id="9" name="Блок-схема: несколько документов 8">
            <a:extLst>
              <a:ext uri="{FF2B5EF4-FFF2-40B4-BE49-F238E27FC236}">
                <a16:creationId xmlns:a16="http://schemas.microsoft.com/office/drawing/2014/main" id="{93A542D0-C158-409D-A18A-7F8126D0FFFD}"/>
              </a:ext>
            </a:extLst>
          </p:cNvPr>
          <p:cNvSpPr/>
          <p:nvPr/>
        </p:nvSpPr>
        <p:spPr>
          <a:xfrm>
            <a:off x="7014541" y="1565414"/>
            <a:ext cx="1961017" cy="4209119"/>
          </a:xfrm>
          <a:prstGeom prst="flowChartMultidocumen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r>
              <a:rPr lang="ru-RU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ИС ГЖС</a:t>
            </a:r>
          </a:p>
          <a:p>
            <a:pPr algn="ctr" defTabSz="685800"/>
            <a:endParaRPr lang="ru-RU" sz="1350" dirty="0">
              <a:solidFill>
                <a:prstClr val="white"/>
              </a:solidFill>
              <a:latin typeface="Calibri" panose="020F0502020204030204"/>
            </a:endParaRPr>
          </a:p>
          <a:p>
            <a:pPr algn="ctr" defTabSz="685800"/>
            <a:r>
              <a:rPr lang="ru-RU" sz="1350" b="1" dirty="0">
                <a:solidFill>
                  <a:srgbClr val="002060"/>
                </a:solidFill>
                <a:latin typeface="Calibri" panose="020F0502020204030204"/>
              </a:rPr>
              <a:t>сведения </a:t>
            </a:r>
          </a:p>
          <a:p>
            <a:pPr algn="ctr" defTabSz="685800"/>
            <a:r>
              <a:rPr lang="ru-RU" sz="1350" b="1" dirty="0">
                <a:solidFill>
                  <a:srgbClr val="002060"/>
                </a:solidFill>
                <a:latin typeface="Calibri" panose="020F0502020204030204"/>
              </a:rPr>
              <a:t>о получателях ГЖС </a:t>
            </a:r>
          </a:p>
          <a:p>
            <a:pPr algn="ctr" defTabSz="685800"/>
            <a:r>
              <a:rPr lang="ru-RU" sz="1350" b="1" dirty="0">
                <a:solidFill>
                  <a:srgbClr val="002060"/>
                </a:solidFill>
                <a:latin typeface="Calibri" panose="020F0502020204030204"/>
              </a:rPr>
              <a:t>в период с 1998 </a:t>
            </a:r>
          </a:p>
          <a:p>
            <a:pPr algn="ctr" defTabSz="685800"/>
            <a:r>
              <a:rPr lang="ru-RU" sz="1350" b="1" dirty="0">
                <a:solidFill>
                  <a:srgbClr val="002060"/>
                </a:solidFill>
                <a:latin typeface="Calibri" panose="020F0502020204030204"/>
              </a:rPr>
              <a:t>по 2022 годы </a:t>
            </a:r>
          </a:p>
          <a:p>
            <a:pPr algn="ctr" defTabSz="685800"/>
            <a:r>
              <a:rPr lang="ru-RU" sz="1350" b="1" dirty="0">
                <a:solidFill>
                  <a:srgbClr val="002060"/>
                </a:solidFill>
                <a:latin typeface="Calibri" panose="020F0502020204030204"/>
              </a:rPr>
              <a:t>(данные о 400,0 </a:t>
            </a:r>
          </a:p>
          <a:p>
            <a:pPr algn="ctr" defTabSz="685800"/>
            <a:r>
              <a:rPr lang="ru-RU" sz="1350" b="1" dirty="0">
                <a:solidFill>
                  <a:srgbClr val="002060"/>
                </a:solidFill>
                <a:latin typeface="Calibri" panose="020F0502020204030204"/>
              </a:rPr>
              <a:t>тыс. семьях)</a:t>
            </a:r>
          </a:p>
        </p:txBody>
      </p:sp>
      <p:sp>
        <p:nvSpPr>
          <p:cNvPr id="10" name="Стрелка: влево-вправо 9">
            <a:extLst>
              <a:ext uri="{FF2B5EF4-FFF2-40B4-BE49-F238E27FC236}">
                <a16:creationId xmlns:a16="http://schemas.microsoft.com/office/drawing/2014/main" id="{AA8BF18B-C0A1-4710-9389-5ABA53DDB7DA}"/>
              </a:ext>
            </a:extLst>
          </p:cNvPr>
          <p:cNvSpPr/>
          <p:nvPr/>
        </p:nvSpPr>
        <p:spPr>
          <a:xfrm>
            <a:off x="4763327" y="2583781"/>
            <a:ext cx="2251214" cy="2708806"/>
          </a:xfrm>
          <a:prstGeom prst="leftRightArrow">
            <a:avLst>
              <a:gd name="adj1" fmla="val 71465"/>
              <a:gd name="adj2" fmla="val 12944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r>
              <a:rPr lang="ru-RU" sz="1350" b="1" dirty="0">
                <a:solidFill>
                  <a:srgbClr val="FFFF00"/>
                </a:solidFill>
                <a:latin typeface="Calibri" panose="020F0502020204030204"/>
              </a:rPr>
              <a:t>автоматическая сверка </a:t>
            </a:r>
          </a:p>
          <a:p>
            <a:pPr algn="ctr" defTabSz="685800"/>
            <a:r>
              <a:rPr lang="ru-RU" sz="1350" b="1" dirty="0">
                <a:solidFill>
                  <a:srgbClr val="FFFF00"/>
                </a:solidFill>
                <a:latin typeface="Calibri" panose="020F0502020204030204"/>
              </a:rPr>
              <a:t>данных на предмет получения государственной поддержки </a:t>
            </a:r>
            <a:r>
              <a:rPr lang="ru-RU" sz="1050" b="1" dirty="0">
                <a:solidFill>
                  <a:srgbClr val="FFFF00"/>
                </a:solidFill>
                <a:latin typeface="Calibri" panose="020F0502020204030204"/>
              </a:rPr>
              <a:t>(самостоятельно либо в качестве члена семьи)</a:t>
            </a:r>
          </a:p>
        </p:txBody>
      </p:sp>
      <p:sp>
        <p:nvSpPr>
          <p:cNvPr id="7" name="Блок-схема: дисплей 6">
            <a:extLst>
              <a:ext uri="{FF2B5EF4-FFF2-40B4-BE49-F238E27FC236}">
                <a16:creationId xmlns:a16="http://schemas.microsoft.com/office/drawing/2014/main" id="{C5491F14-9E9E-02B3-168B-24D596FB487D}"/>
              </a:ext>
            </a:extLst>
          </p:cNvPr>
          <p:cNvSpPr/>
          <p:nvPr/>
        </p:nvSpPr>
        <p:spPr>
          <a:xfrm>
            <a:off x="8530034" y="29520"/>
            <a:ext cx="576063" cy="576064"/>
          </a:xfrm>
          <a:prstGeom prst="flowChartDisplay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495240466"/>
      </p:ext>
    </p:extLst>
  </p:cSld>
  <p:clrMapOvr>
    <a:masterClrMapping/>
  </p:clrMapOvr>
</p:sld>
</file>

<file path=ppt/theme/theme1.xml><?xml version="1.0" encoding="utf-8"?>
<a:theme xmlns:a="http://schemas.openxmlformats.org/drawingml/2006/main" name="Презентация «Предложение стратегии»">
  <a:themeElements>
    <a:clrScheme name="Тема Office 1">
      <a:dk1>
        <a:srgbClr val="009999"/>
      </a:dk1>
      <a:lt1>
        <a:srgbClr val="FFFFFF"/>
      </a:lt1>
      <a:dk2>
        <a:srgbClr val="000066"/>
      </a:dk2>
      <a:lt2>
        <a:srgbClr val="339966"/>
      </a:lt2>
      <a:accent1>
        <a:srgbClr val="00CC99"/>
      </a:accent1>
      <a:accent2>
        <a:srgbClr val="0099CC"/>
      </a:accent2>
      <a:accent3>
        <a:srgbClr val="AAAAB8"/>
      </a:accent3>
      <a:accent4>
        <a:srgbClr val="DADADA"/>
      </a:accent4>
      <a:accent5>
        <a:srgbClr val="AAE2CA"/>
      </a:accent5>
      <a:accent6>
        <a:srgbClr val="008AB9"/>
      </a:accent6>
      <a:hlink>
        <a:srgbClr val="336699"/>
      </a:hlink>
      <a:folHlink>
        <a:srgbClr val="B2B2B2"/>
      </a:folHlink>
    </a:clrScheme>
    <a:fontScheme name="Тема Office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9999"/>
        </a:dk1>
        <a:lt1>
          <a:srgbClr val="FFFFFF"/>
        </a:lt1>
        <a:dk2>
          <a:srgbClr val="000066"/>
        </a:dk2>
        <a:lt2>
          <a:srgbClr val="339966"/>
        </a:lt2>
        <a:accent1>
          <a:srgbClr val="00CC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E2CA"/>
        </a:accent5>
        <a:accent6>
          <a:srgbClr val="008AB9"/>
        </a:accent6>
        <a:hlink>
          <a:srgbClr val="33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9900"/>
        </a:dk2>
        <a:lt2>
          <a:srgbClr val="CC0000"/>
        </a:lt2>
        <a:accent1>
          <a:srgbClr val="CCCC00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2D2DB9"/>
        </a:accent6>
        <a:hlink>
          <a:srgbClr val="00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333399"/>
        </a:dk1>
        <a:lt1>
          <a:srgbClr val="FFFFCC"/>
        </a:lt1>
        <a:dk2>
          <a:srgbClr val="000000"/>
        </a:dk2>
        <a:lt2>
          <a:srgbClr val="0000FF"/>
        </a:lt2>
        <a:accent1>
          <a:srgbClr val="800000"/>
        </a:accent1>
        <a:accent2>
          <a:srgbClr val="3366CC"/>
        </a:accent2>
        <a:accent3>
          <a:srgbClr val="AAAAAA"/>
        </a:accent3>
        <a:accent4>
          <a:srgbClr val="DADAAE"/>
        </a:accent4>
        <a:accent5>
          <a:srgbClr val="C0AAAA"/>
        </a:accent5>
        <a:accent6>
          <a:srgbClr val="2D5CB9"/>
        </a:accent6>
        <a:hlink>
          <a:srgbClr val="FFFF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CC3300"/>
        </a:dk1>
        <a:lt1>
          <a:srgbClr val="FFFFCC"/>
        </a:lt1>
        <a:dk2>
          <a:srgbClr val="000000"/>
        </a:dk2>
        <a:lt2>
          <a:srgbClr val="CC6600"/>
        </a:lt2>
        <a:accent1>
          <a:srgbClr val="993300"/>
        </a:accent1>
        <a:accent2>
          <a:srgbClr val="808000"/>
        </a:accent2>
        <a:accent3>
          <a:srgbClr val="AAAAAA"/>
        </a:accent3>
        <a:accent4>
          <a:srgbClr val="DADAAE"/>
        </a:accent4>
        <a:accent5>
          <a:srgbClr val="CAADAA"/>
        </a:accent5>
        <a:accent6>
          <a:srgbClr val="7373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66CCFF"/>
        </a:dk1>
        <a:lt1>
          <a:srgbClr val="CCECFF"/>
        </a:lt1>
        <a:dk2>
          <a:srgbClr val="000000"/>
        </a:dk2>
        <a:lt2>
          <a:srgbClr val="9999FF"/>
        </a:lt2>
        <a:accent1>
          <a:srgbClr val="FFFFFF"/>
        </a:accent1>
        <a:accent2>
          <a:srgbClr val="99CCFF"/>
        </a:accent2>
        <a:accent3>
          <a:srgbClr val="AAAAAA"/>
        </a:accent3>
        <a:accent4>
          <a:srgbClr val="AEC9DA"/>
        </a:accent4>
        <a:accent5>
          <a:srgbClr val="FFFFFF"/>
        </a:accent5>
        <a:accent6>
          <a:srgbClr val="8AB9E7"/>
        </a:accent6>
        <a:hlink>
          <a:srgbClr val="CCE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993366"/>
        </a:dk1>
        <a:lt1>
          <a:srgbClr val="FFFFCC"/>
        </a:lt1>
        <a:dk2>
          <a:srgbClr val="333399"/>
        </a:dk2>
        <a:lt2>
          <a:srgbClr val="0066FF"/>
        </a:lt2>
        <a:accent1>
          <a:srgbClr val="6600FF"/>
        </a:accent1>
        <a:accent2>
          <a:srgbClr val="0099CC"/>
        </a:accent2>
        <a:accent3>
          <a:srgbClr val="ADADCA"/>
        </a:accent3>
        <a:accent4>
          <a:srgbClr val="DADAAE"/>
        </a:accent4>
        <a:accent5>
          <a:srgbClr val="B8AAFF"/>
        </a:accent5>
        <a:accent6>
          <a:srgbClr val="008AB9"/>
        </a:accent6>
        <a:hlink>
          <a:srgbClr val="66FF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993366"/>
        </a:dk1>
        <a:lt1>
          <a:srgbClr val="EAEAEA"/>
        </a:lt1>
        <a:dk2>
          <a:srgbClr val="660066"/>
        </a:dk2>
        <a:lt2>
          <a:srgbClr val="CC0000"/>
        </a:lt2>
        <a:accent1>
          <a:srgbClr val="A50021"/>
        </a:accent1>
        <a:accent2>
          <a:srgbClr val="660033"/>
        </a:accent2>
        <a:accent3>
          <a:srgbClr val="B8AAB8"/>
        </a:accent3>
        <a:accent4>
          <a:srgbClr val="C8C8C8"/>
        </a:accent4>
        <a:accent5>
          <a:srgbClr val="CFAAAB"/>
        </a:accent5>
        <a:accent6>
          <a:srgbClr val="5C00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2514</TotalTime>
  <Words>912</Words>
  <Application>Microsoft Office PowerPoint</Application>
  <PresentationFormat>Экран (4:3)</PresentationFormat>
  <Paragraphs>143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5</vt:i4>
      </vt:variant>
    </vt:vector>
  </HeadingPairs>
  <TitlesOfParts>
    <vt:vector size="13" baseType="lpstr">
      <vt:lpstr>Arial</vt:lpstr>
      <vt:lpstr>Arial Narrow</vt:lpstr>
      <vt:lpstr>Calibri</vt:lpstr>
      <vt:lpstr>Calibri Light</vt:lpstr>
      <vt:lpstr>Times New Roman</vt:lpstr>
      <vt:lpstr>Wingdings</vt:lpstr>
      <vt:lpstr>Презентация «Предложение стратегии»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Бабарицкий Анатолий Николаевич</dc:creator>
  <cp:lastModifiedBy>офис219 Офис219</cp:lastModifiedBy>
  <cp:revision>157</cp:revision>
  <cp:lastPrinted>2018-06-25T13:09:39Z</cp:lastPrinted>
  <dcterms:created xsi:type="dcterms:W3CDTF">2017-02-27T13:22:59Z</dcterms:created>
  <dcterms:modified xsi:type="dcterms:W3CDTF">2022-06-08T15:13:52Z</dcterms:modified>
</cp:coreProperties>
</file>